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42"/>
  </p:notesMasterIdLst>
  <p:handoutMasterIdLst>
    <p:handoutMasterId r:id="rId43"/>
  </p:handoutMasterIdLst>
  <p:sldIdLst>
    <p:sldId id="256" r:id="rId5"/>
    <p:sldId id="313" r:id="rId6"/>
    <p:sldId id="315" r:id="rId7"/>
    <p:sldId id="317" r:id="rId8"/>
    <p:sldId id="322" r:id="rId9"/>
    <p:sldId id="323" r:id="rId10"/>
    <p:sldId id="326" r:id="rId11"/>
    <p:sldId id="357" r:id="rId12"/>
    <p:sldId id="358" r:id="rId13"/>
    <p:sldId id="328" r:id="rId14"/>
    <p:sldId id="329" r:id="rId15"/>
    <p:sldId id="332" r:id="rId16"/>
    <p:sldId id="333" r:id="rId17"/>
    <p:sldId id="334" r:id="rId18"/>
    <p:sldId id="335" r:id="rId19"/>
    <p:sldId id="336" r:id="rId20"/>
    <p:sldId id="337" r:id="rId21"/>
    <p:sldId id="338" r:id="rId22"/>
    <p:sldId id="340" r:id="rId23"/>
    <p:sldId id="344" r:id="rId24"/>
    <p:sldId id="345" r:id="rId25"/>
    <p:sldId id="346" r:id="rId26"/>
    <p:sldId id="359" r:id="rId27"/>
    <p:sldId id="341" r:id="rId28"/>
    <p:sldId id="342" r:id="rId29"/>
    <p:sldId id="343" r:id="rId30"/>
    <p:sldId id="347" r:id="rId31"/>
    <p:sldId id="350" r:id="rId32"/>
    <p:sldId id="353" r:id="rId33"/>
    <p:sldId id="352" r:id="rId34"/>
    <p:sldId id="355" r:id="rId35"/>
    <p:sldId id="351" r:id="rId36"/>
    <p:sldId id="354" r:id="rId37"/>
    <p:sldId id="356" r:id="rId38"/>
    <p:sldId id="361" r:id="rId39"/>
    <p:sldId id="362" r:id="rId40"/>
    <p:sldId id="3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17" autoAdjust="0"/>
  </p:normalViewPr>
  <p:slideViewPr>
    <p:cSldViewPr snapToGrid="0">
      <p:cViewPr varScale="1">
        <p:scale>
          <a:sx n="80" d="100"/>
          <a:sy n="80" d="100"/>
        </p:scale>
        <p:origin x="132" y="71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7F6D4-84B9-4F36-85DA-9DB2AB874EFD}"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8042EA73-C35E-4755-BA73-DB9198C5CFA9}">
      <dgm:prSet/>
      <dgm:spPr/>
      <dgm:t>
        <a:bodyPr/>
        <a:lstStyle/>
        <a:p>
          <a:r>
            <a:rPr lang="en-US" b="0" i="0" baseline="0"/>
            <a:t>Teaching and learning approaches that address the unique needs of both boys and girls.</a:t>
          </a:r>
          <a:endParaRPr lang="en-US"/>
        </a:p>
      </dgm:t>
    </dgm:pt>
    <dgm:pt modelId="{9C84EC19-8D50-4FC1-AB5D-EDCF56B561D9}" type="parTrans" cxnId="{A8BBF44B-7DD3-4930-B8E8-E8C20D660A93}">
      <dgm:prSet/>
      <dgm:spPr/>
      <dgm:t>
        <a:bodyPr/>
        <a:lstStyle/>
        <a:p>
          <a:endParaRPr lang="en-US"/>
        </a:p>
      </dgm:t>
    </dgm:pt>
    <dgm:pt modelId="{02BD4C2A-5997-49A9-B0E1-9B715AC4E242}" type="sibTrans" cxnId="{A8BBF44B-7DD3-4930-B8E8-E8C20D660A93}">
      <dgm:prSet/>
      <dgm:spPr/>
      <dgm:t>
        <a:bodyPr/>
        <a:lstStyle/>
        <a:p>
          <a:endParaRPr lang="en-US"/>
        </a:p>
      </dgm:t>
    </dgm:pt>
    <dgm:pt modelId="{B8407262-81A1-46BC-8AF3-A7F291811C43}">
      <dgm:prSet/>
      <dgm:spPr/>
      <dgm:t>
        <a:bodyPr/>
        <a:lstStyle/>
        <a:p>
          <a:r>
            <a:rPr lang="en-US" b="0" i="0" baseline="0"/>
            <a:t>Not just focused on girls but aims to close the historical and cultural gaps they face. </a:t>
          </a:r>
          <a:endParaRPr lang="en-US"/>
        </a:p>
      </dgm:t>
    </dgm:pt>
    <dgm:pt modelId="{9D679A37-99EA-43D9-9902-101E8409B766}" type="parTrans" cxnId="{4E31DE8A-0338-45DA-A983-7584381FE4F3}">
      <dgm:prSet/>
      <dgm:spPr/>
      <dgm:t>
        <a:bodyPr/>
        <a:lstStyle/>
        <a:p>
          <a:endParaRPr lang="en-US"/>
        </a:p>
      </dgm:t>
    </dgm:pt>
    <dgm:pt modelId="{C9079A22-1D61-43A9-9316-7A6DFE20E34B}" type="sibTrans" cxnId="{4E31DE8A-0338-45DA-A983-7584381FE4F3}">
      <dgm:prSet/>
      <dgm:spPr/>
      <dgm:t>
        <a:bodyPr/>
        <a:lstStyle/>
        <a:p>
          <a:endParaRPr lang="en-US"/>
        </a:p>
      </dgm:t>
    </dgm:pt>
    <dgm:pt modelId="{7E1D4492-5EE2-4693-9557-F46F0306D89F}">
      <dgm:prSet/>
      <dgm:spPr/>
      <dgm:t>
        <a:bodyPr/>
        <a:lstStyle/>
        <a:p>
          <a:r>
            <a:rPr lang="en-US"/>
            <a:t>inclusive learning environment that supports both boys and girls in overcoming gender-related barriers.</a:t>
          </a:r>
        </a:p>
      </dgm:t>
    </dgm:pt>
    <dgm:pt modelId="{FBD0EADE-0DE1-4B7A-A1BB-E808AFA585E0}" type="parTrans" cxnId="{C12087DE-2C8A-4D7E-98CE-20AA5EBE5872}">
      <dgm:prSet/>
      <dgm:spPr/>
      <dgm:t>
        <a:bodyPr/>
        <a:lstStyle/>
        <a:p>
          <a:endParaRPr lang="en-US"/>
        </a:p>
      </dgm:t>
    </dgm:pt>
    <dgm:pt modelId="{35C07F5F-2D2E-4C84-948A-B78127A8011E}" type="sibTrans" cxnId="{C12087DE-2C8A-4D7E-98CE-20AA5EBE5872}">
      <dgm:prSet/>
      <dgm:spPr/>
      <dgm:t>
        <a:bodyPr/>
        <a:lstStyle/>
        <a:p>
          <a:endParaRPr lang="en-US"/>
        </a:p>
      </dgm:t>
    </dgm:pt>
    <dgm:pt modelId="{133BFAB8-B4A4-4463-B0F9-D023264EC027}" type="pres">
      <dgm:prSet presAssocID="{4E17F6D4-84B9-4F36-85DA-9DB2AB874EFD}" presName="diagram" presStyleCnt="0">
        <dgm:presLayoutVars>
          <dgm:dir/>
          <dgm:resizeHandles val="exact"/>
        </dgm:presLayoutVars>
      </dgm:prSet>
      <dgm:spPr/>
    </dgm:pt>
    <dgm:pt modelId="{2ED7B985-C17A-4746-9C43-BA876FDBDEFF}" type="pres">
      <dgm:prSet presAssocID="{8042EA73-C35E-4755-BA73-DB9198C5CFA9}" presName="arrow" presStyleLbl="node1" presStyleIdx="0" presStyleCnt="3">
        <dgm:presLayoutVars>
          <dgm:bulletEnabled val="1"/>
        </dgm:presLayoutVars>
      </dgm:prSet>
      <dgm:spPr/>
    </dgm:pt>
    <dgm:pt modelId="{73EA81B4-BBD6-4E1C-BCDF-7021825299C7}" type="pres">
      <dgm:prSet presAssocID="{B8407262-81A1-46BC-8AF3-A7F291811C43}" presName="arrow" presStyleLbl="node1" presStyleIdx="1" presStyleCnt="3">
        <dgm:presLayoutVars>
          <dgm:bulletEnabled val="1"/>
        </dgm:presLayoutVars>
      </dgm:prSet>
      <dgm:spPr/>
    </dgm:pt>
    <dgm:pt modelId="{A4185B62-3663-454E-8325-0EDB3814A171}" type="pres">
      <dgm:prSet presAssocID="{7E1D4492-5EE2-4693-9557-F46F0306D89F}" presName="arrow" presStyleLbl="node1" presStyleIdx="2" presStyleCnt="3">
        <dgm:presLayoutVars>
          <dgm:bulletEnabled val="1"/>
        </dgm:presLayoutVars>
      </dgm:prSet>
      <dgm:spPr/>
    </dgm:pt>
  </dgm:ptLst>
  <dgm:cxnLst>
    <dgm:cxn modelId="{05DC8221-73FC-4B2B-9F6B-3749D1D046DE}" type="presOf" srcId="{7E1D4492-5EE2-4693-9557-F46F0306D89F}" destId="{A4185B62-3663-454E-8325-0EDB3814A171}" srcOrd="0" destOrd="0" presId="urn:microsoft.com/office/officeart/2005/8/layout/arrow5"/>
    <dgm:cxn modelId="{378D9B5D-D46E-4935-BE23-90A5A5A2ABB4}" type="presOf" srcId="{4E17F6D4-84B9-4F36-85DA-9DB2AB874EFD}" destId="{133BFAB8-B4A4-4463-B0F9-D023264EC027}" srcOrd="0" destOrd="0" presId="urn:microsoft.com/office/officeart/2005/8/layout/arrow5"/>
    <dgm:cxn modelId="{A8BBF44B-7DD3-4930-B8E8-E8C20D660A93}" srcId="{4E17F6D4-84B9-4F36-85DA-9DB2AB874EFD}" destId="{8042EA73-C35E-4755-BA73-DB9198C5CFA9}" srcOrd="0" destOrd="0" parTransId="{9C84EC19-8D50-4FC1-AB5D-EDCF56B561D9}" sibTransId="{02BD4C2A-5997-49A9-B0E1-9B715AC4E242}"/>
    <dgm:cxn modelId="{4E31DE8A-0338-45DA-A983-7584381FE4F3}" srcId="{4E17F6D4-84B9-4F36-85DA-9DB2AB874EFD}" destId="{B8407262-81A1-46BC-8AF3-A7F291811C43}" srcOrd="1" destOrd="0" parTransId="{9D679A37-99EA-43D9-9902-101E8409B766}" sibTransId="{C9079A22-1D61-43A9-9316-7A6DFE20E34B}"/>
    <dgm:cxn modelId="{FCD2E9C3-316C-4B43-AA14-97F323D37A95}" type="presOf" srcId="{8042EA73-C35E-4755-BA73-DB9198C5CFA9}" destId="{2ED7B985-C17A-4746-9C43-BA876FDBDEFF}" srcOrd="0" destOrd="0" presId="urn:microsoft.com/office/officeart/2005/8/layout/arrow5"/>
    <dgm:cxn modelId="{9A964DDE-320A-4EF6-9C5C-C3B8CBDEBD0D}" type="presOf" srcId="{B8407262-81A1-46BC-8AF3-A7F291811C43}" destId="{73EA81B4-BBD6-4E1C-BCDF-7021825299C7}" srcOrd="0" destOrd="0" presId="urn:microsoft.com/office/officeart/2005/8/layout/arrow5"/>
    <dgm:cxn modelId="{C12087DE-2C8A-4D7E-98CE-20AA5EBE5872}" srcId="{4E17F6D4-84B9-4F36-85DA-9DB2AB874EFD}" destId="{7E1D4492-5EE2-4693-9557-F46F0306D89F}" srcOrd="2" destOrd="0" parTransId="{FBD0EADE-0DE1-4B7A-A1BB-E808AFA585E0}" sibTransId="{35C07F5F-2D2E-4C84-948A-B78127A8011E}"/>
    <dgm:cxn modelId="{93493A7F-919D-43FE-A894-B29663D060B6}" type="presParOf" srcId="{133BFAB8-B4A4-4463-B0F9-D023264EC027}" destId="{2ED7B985-C17A-4746-9C43-BA876FDBDEFF}" srcOrd="0" destOrd="0" presId="urn:microsoft.com/office/officeart/2005/8/layout/arrow5"/>
    <dgm:cxn modelId="{AF88F0A9-F594-4F6F-A4E8-27E0DEC64302}" type="presParOf" srcId="{133BFAB8-B4A4-4463-B0F9-D023264EC027}" destId="{73EA81B4-BBD6-4E1C-BCDF-7021825299C7}" srcOrd="1" destOrd="0" presId="urn:microsoft.com/office/officeart/2005/8/layout/arrow5"/>
    <dgm:cxn modelId="{BDCD0620-F1A5-445D-9EB9-4E59EB06A277}" type="presParOf" srcId="{133BFAB8-B4A4-4463-B0F9-D023264EC027}" destId="{A4185B62-3663-454E-8325-0EDB3814A171}"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0223C-86D0-4203-A0E1-3C8232B1C0C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784D57F-B5F1-4080-8E65-0C8288B5456A}">
      <dgm:prSet/>
      <dgm:spPr/>
      <dgm:t>
        <a:bodyPr/>
        <a:lstStyle/>
        <a:p>
          <a:r>
            <a:rPr lang="en-US" b="1" i="0" baseline="0"/>
            <a:t>Research and Data Collection</a:t>
          </a:r>
          <a:endParaRPr lang="en-US"/>
        </a:p>
      </dgm:t>
    </dgm:pt>
    <dgm:pt modelId="{1123B13E-0789-4088-AB26-230F8DD3C445}" type="parTrans" cxnId="{3041FB1C-BAF6-4505-9EBA-2F3803EF689F}">
      <dgm:prSet/>
      <dgm:spPr/>
      <dgm:t>
        <a:bodyPr/>
        <a:lstStyle/>
        <a:p>
          <a:endParaRPr lang="en-US"/>
        </a:p>
      </dgm:t>
    </dgm:pt>
    <dgm:pt modelId="{7C191198-0F70-4DA5-9207-9B4AFC424124}" type="sibTrans" cxnId="{3041FB1C-BAF6-4505-9EBA-2F3803EF689F}">
      <dgm:prSet/>
      <dgm:spPr/>
      <dgm:t>
        <a:bodyPr/>
        <a:lstStyle/>
        <a:p>
          <a:endParaRPr lang="en-US"/>
        </a:p>
      </dgm:t>
    </dgm:pt>
    <dgm:pt modelId="{F7078DE5-DF17-4A85-9585-DB63CB13C3B5}">
      <dgm:prSet/>
      <dgm:spPr/>
      <dgm:t>
        <a:bodyPr/>
        <a:lstStyle/>
        <a:p>
          <a:r>
            <a:rPr lang="en-US" b="1" i="0" baseline="0" dirty="0"/>
            <a:t>Task</a:t>
          </a:r>
          <a:r>
            <a:rPr lang="en-US" b="0" i="0" baseline="0" dirty="0"/>
            <a:t>: Ask students to research how climate change affects men and women differently, particularly in agricultural communities. For instance, men and women may have different responsibilities in farming (e.g., men may handle more physically intensive labor, while women manage household farming duties and resource collection).</a:t>
          </a:r>
          <a:endParaRPr lang="en-US" dirty="0"/>
        </a:p>
      </dgm:t>
    </dgm:pt>
    <dgm:pt modelId="{15C135B9-1C38-495B-BABE-D767E910412E}" type="parTrans" cxnId="{74BCCCA2-99B2-4A7D-95E1-5A7F2DC2470B}">
      <dgm:prSet/>
      <dgm:spPr/>
      <dgm:t>
        <a:bodyPr/>
        <a:lstStyle/>
        <a:p>
          <a:endParaRPr lang="en-US"/>
        </a:p>
      </dgm:t>
    </dgm:pt>
    <dgm:pt modelId="{4925D339-433E-4D93-B6D4-71911408FD9C}" type="sibTrans" cxnId="{74BCCCA2-99B2-4A7D-95E1-5A7F2DC2470B}">
      <dgm:prSet/>
      <dgm:spPr/>
      <dgm:t>
        <a:bodyPr/>
        <a:lstStyle/>
        <a:p>
          <a:endParaRPr lang="en-US"/>
        </a:p>
      </dgm:t>
    </dgm:pt>
    <dgm:pt modelId="{10033D6F-6DE6-47DB-AE58-A21A74048964}">
      <dgm:prSet/>
      <dgm:spPr/>
      <dgm:t>
        <a:bodyPr/>
        <a:lstStyle/>
        <a:p>
          <a:r>
            <a:rPr lang="en-US" b="1" i="0" baseline="0"/>
            <a:t>Action</a:t>
          </a:r>
          <a:r>
            <a:rPr lang="en-US" b="0" i="0" baseline="0"/>
            <a:t>: Encourage students to explore case studies both from rural regions of Vietnam and internationally. They can use a variety of sources such as reports, government data, or interviews with local farmers, NGOs, or environmental groups.</a:t>
          </a:r>
          <a:endParaRPr lang="en-US"/>
        </a:p>
      </dgm:t>
    </dgm:pt>
    <dgm:pt modelId="{9BEF954E-0988-4F2C-A3CD-5AE16020FA33}" type="parTrans" cxnId="{8EF6F941-6F32-4822-9C8A-4F3131DDA6D5}">
      <dgm:prSet/>
      <dgm:spPr/>
      <dgm:t>
        <a:bodyPr/>
        <a:lstStyle/>
        <a:p>
          <a:endParaRPr lang="en-US"/>
        </a:p>
      </dgm:t>
    </dgm:pt>
    <dgm:pt modelId="{744BB682-EF3F-4F4D-8C52-B666C4311B81}" type="sibTrans" cxnId="{8EF6F941-6F32-4822-9C8A-4F3131DDA6D5}">
      <dgm:prSet/>
      <dgm:spPr/>
      <dgm:t>
        <a:bodyPr/>
        <a:lstStyle/>
        <a:p>
          <a:endParaRPr lang="en-US"/>
        </a:p>
      </dgm:t>
    </dgm:pt>
    <dgm:pt modelId="{1B0F1A3C-04BA-43A3-8C1C-B8ACAD505DDA}">
      <dgm:prSet/>
      <dgm:spPr/>
      <dgm:t>
        <a:bodyPr/>
        <a:lstStyle/>
        <a:p>
          <a:r>
            <a:rPr lang="en-US" b="1" i="0" baseline="0"/>
            <a:t>Analysis of Gender Roles</a:t>
          </a:r>
          <a:r>
            <a:rPr lang="en-US" b="0" i="0" baseline="0"/>
            <a:t>:</a:t>
          </a:r>
          <a:endParaRPr lang="en-US"/>
        </a:p>
      </dgm:t>
    </dgm:pt>
    <dgm:pt modelId="{2A4A8A5E-C811-428E-BA74-021D9A89EC6E}" type="parTrans" cxnId="{78D2BF94-72F1-4065-A846-F73B689ABB40}">
      <dgm:prSet/>
      <dgm:spPr/>
      <dgm:t>
        <a:bodyPr/>
        <a:lstStyle/>
        <a:p>
          <a:endParaRPr lang="en-US"/>
        </a:p>
      </dgm:t>
    </dgm:pt>
    <dgm:pt modelId="{64FDC181-5826-4EE6-BB2D-010CF90996E4}" type="sibTrans" cxnId="{78D2BF94-72F1-4065-A846-F73B689ABB40}">
      <dgm:prSet/>
      <dgm:spPr/>
      <dgm:t>
        <a:bodyPr/>
        <a:lstStyle/>
        <a:p>
          <a:endParaRPr lang="en-US"/>
        </a:p>
      </dgm:t>
    </dgm:pt>
    <dgm:pt modelId="{7A447EAB-3469-4B4B-85D1-1FFC1A072385}">
      <dgm:prSet/>
      <dgm:spPr/>
      <dgm:t>
        <a:bodyPr/>
        <a:lstStyle/>
        <a:p>
          <a:r>
            <a:rPr lang="en-US" b="1" i="0" baseline="0"/>
            <a:t>Discussion</a:t>
          </a:r>
          <a:r>
            <a:rPr lang="en-US" b="0" i="0" baseline="0"/>
            <a:t>: Have students discuss how gender roles impact decision-making, labor distribution, and resource access in their research. For example, they might find that women are less likely to have a voice in community decisions about environmental management, even though they are often responsible for water collection or household food production.</a:t>
          </a:r>
          <a:endParaRPr lang="en-US"/>
        </a:p>
      </dgm:t>
    </dgm:pt>
    <dgm:pt modelId="{1139CCF4-0F14-4DC0-BB6D-7A9406FEB596}" type="parTrans" cxnId="{28468178-6616-487C-9953-9C409D63E4A3}">
      <dgm:prSet/>
      <dgm:spPr/>
      <dgm:t>
        <a:bodyPr/>
        <a:lstStyle/>
        <a:p>
          <a:endParaRPr lang="en-US"/>
        </a:p>
      </dgm:t>
    </dgm:pt>
    <dgm:pt modelId="{327DE4B8-5588-4E87-BC75-271477A07853}" type="sibTrans" cxnId="{28468178-6616-487C-9953-9C409D63E4A3}">
      <dgm:prSet/>
      <dgm:spPr/>
      <dgm:t>
        <a:bodyPr/>
        <a:lstStyle/>
        <a:p>
          <a:endParaRPr lang="en-US"/>
        </a:p>
      </dgm:t>
    </dgm:pt>
    <dgm:pt modelId="{A613A78B-04BA-4227-8C95-CE46CEA38B6B}">
      <dgm:prSet/>
      <dgm:spPr/>
      <dgm:t>
        <a:bodyPr/>
        <a:lstStyle/>
        <a:p>
          <a:r>
            <a:rPr lang="en-US" b="1" i="0" baseline="0"/>
            <a:t>Reflection</a:t>
          </a:r>
          <a:r>
            <a:rPr lang="en-US" b="0" i="0" baseline="0"/>
            <a:t>: Guide students to reflect on how traditional gender roles might limit participation or lead to unequal impacts from climate-related events like floods or droughts.</a:t>
          </a:r>
          <a:endParaRPr lang="en-US"/>
        </a:p>
      </dgm:t>
    </dgm:pt>
    <dgm:pt modelId="{C8468337-88AD-4882-BB08-0EE3449D1633}" type="parTrans" cxnId="{0C507A98-15A6-41FD-8E53-2399EA2B47AB}">
      <dgm:prSet/>
      <dgm:spPr/>
      <dgm:t>
        <a:bodyPr/>
        <a:lstStyle/>
        <a:p>
          <a:endParaRPr lang="en-US"/>
        </a:p>
      </dgm:t>
    </dgm:pt>
    <dgm:pt modelId="{7CC1B5EA-74D0-430D-8CF7-477C83C43508}" type="sibTrans" cxnId="{0C507A98-15A6-41FD-8E53-2399EA2B47AB}">
      <dgm:prSet/>
      <dgm:spPr/>
      <dgm:t>
        <a:bodyPr/>
        <a:lstStyle/>
        <a:p>
          <a:endParaRPr lang="en-US"/>
        </a:p>
      </dgm:t>
    </dgm:pt>
    <dgm:pt modelId="{90887B48-F655-4097-B0D2-429F4F445030}">
      <dgm:prSet/>
      <dgm:spPr/>
      <dgm:t>
        <a:bodyPr/>
        <a:lstStyle/>
        <a:p>
          <a:r>
            <a:rPr lang="en-US" b="1" i="0" baseline="0"/>
            <a:t>Student Presentations</a:t>
          </a:r>
          <a:r>
            <a:rPr lang="en-US" b="0" i="0" baseline="0"/>
            <a:t>:</a:t>
          </a:r>
          <a:endParaRPr lang="en-US"/>
        </a:p>
      </dgm:t>
    </dgm:pt>
    <dgm:pt modelId="{70099046-5383-46AD-827C-15F2A0217D4D}" type="parTrans" cxnId="{B0B54606-0388-4960-B7D7-AC943538B821}">
      <dgm:prSet/>
      <dgm:spPr/>
      <dgm:t>
        <a:bodyPr/>
        <a:lstStyle/>
        <a:p>
          <a:endParaRPr lang="en-US"/>
        </a:p>
      </dgm:t>
    </dgm:pt>
    <dgm:pt modelId="{8DF0658B-C07F-4865-8A0B-52F9A6544A4F}" type="sibTrans" cxnId="{B0B54606-0388-4960-B7D7-AC943538B821}">
      <dgm:prSet/>
      <dgm:spPr/>
      <dgm:t>
        <a:bodyPr/>
        <a:lstStyle/>
        <a:p>
          <a:endParaRPr lang="en-US"/>
        </a:p>
      </dgm:t>
    </dgm:pt>
    <dgm:pt modelId="{C478BD34-A997-4516-86D8-3AFC48D2D962}">
      <dgm:prSet/>
      <dgm:spPr/>
      <dgm:t>
        <a:bodyPr/>
        <a:lstStyle/>
        <a:p>
          <a:r>
            <a:rPr lang="en-US" b="1" i="0" baseline="0"/>
            <a:t>Presentation</a:t>
          </a:r>
          <a:r>
            <a:rPr lang="en-US" b="0" i="0" baseline="0"/>
            <a:t>: After researching and analyzing the issue, students present their findings to the class. They can focus on how gender influences roles in agriculture, environmental management, and community decision-making.</a:t>
          </a:r>
          <a:endParaRPr lang="en-US"/>
        </a:p>
      </dgm:t>
    </dgm:pt>
    <dgm:pt modelId="{FCD99E55-7AE8-4D90-B38B-BAB0083BE414}" type="parTrans" cxnId="{D6F323B5-A514-4E1A-BBED-FDDA397EA7F4}">
      <dgm:prSet/>
      <dgm:spPr/>
      <dgm:t>
        <a:bodyPr/>
        <a:lstStyle/>
        <a:p>
          <a:endParaRPr lang="en-US"/>
        </a:p>
      </dgm:t>
    </dgm:pt>
    <dgm:pt modelId="{D37F9975-22A0-4652-9A6F-17E397EF9B42}" type="sibTrans" cxnId="{D6F323B5-A514-4E1A-BBED-FDDA397EA7F4}">
      <dgm:prSet/>
      <dgm:spPr/>
      <dgm:t>
        <a:bodyPr/>
        <a:lstStyle/>
        <a:p>
          <a:endParaRPr lang="en-US"/>
        </a:p>
      </dgm:t>
    </dgm:pt>
    <dgm:pt modelId="{D572019D-DAA5-4014-89F3-483F73D13104}">
      <dgm:prSet/>
      <dgm:spPr/>
      <dgm:t>
        <a:bodyPr/>
        <a:lstStyle/>
        <a:p>
          <a:r>
            <a:rPr lang="en-US" b="1" i="0" baseline="0"/>
            <a:t>Creative Output</a:t>
          </a:r>
          <a:r>
            <a:rPr lang="en-US" b="0" i="0" baseline="0"/>
            <a:t>: Presentations can take various forms, such as a PowerPoint, a group discussion, a short video, or even a mock community meeting where students role-play decision-makers addressing climate issues from different gendered perspectives.</a:t>
          </a:r>
          <a:endParaRPr lang="en-US"/>
        </a:p>
      </dgm:t>
    </dgm:pt>
    <dgm:pt modelId="{E08FB6B1-6BCE-46E0-B177-AFDE2AED17AB}" type="parTrans" cxnId="{BDE8E1C8-2B2C-4612-BC0D-716D25660278}">
      <dgm:prSet/>
      <dgm:spPr/>
      <dgm:t>
        <a:bodyPr/>
        <a:lstStyle/>
        <a:p>
          <a:endParaRPr lang="en-US"/>
        </a:p>
      </dgm:t>
    </dgm:pt>
    <dgm:pt modelId="{74E04BF1-DFD2-4B19-A518-F5E03C184966}" type="sibTrans" cxnId="{BDE8E1C8-2B2C-4612-BC0D-716D25660278}">
      <dgm:prSet/>
      <dgm:spPr/>
      <dgm:t>
        <a:bodyPr/>
        <a:lstStyle/>
        <a:p>
          <a:endParaRPr lang="en-US"/>
        </a:p>
      </dgm:t>
    </dgm:pt>
    <dgm:pt modelId="{B949526A-859D-4282-AE8B-9D2DB9500D79}">
      <dgm:prSet/>
      <dgm:spPr/>
      <dgm:t>
        <a:bodyPr/>
        <a:lstStyle/>
        <a:p>
          <a:r>
            <a:rPr lang="en-US" b="1" i="0" baseline="0"/>
            <a:t>Discussion and Action</a:t>
          </a:r>
          <a:r>
            <a:rPr lang="en-US" b="0" i="0" baseline="0"/>
            <a:t>:</a:t>
          </a:r>
          <a:endParaRPr lang="en-US"/>
        </a:p>
      </dgm:t>
    </dgm:pt>
    <dgm:pt modelId="{6F391DB2-8A44-4CAC-B1E1-A027FBA9E714}" type="parTrans" cxnId="{95941183-0A1B-4490-8E02-AD7749320FA8}">
      <dgm:prSet/>
      <dgm:spPr/>
      <dgm:t>
        <a:bodyPr/>
        <a:lstStyle/>
        <a:p>
          <a:endParaRPr lang="en-US"/>
        </a:p>
      </dgm:t>
    </dgm:pt>
    <dgm:pt modelId="{73349572-59CD-4027-9DB8-80FF35C14FFB}" type="sibTrans" cxnId="{95941183-0A1B-4490-8E02-AD7749320FA8}">
      <dgm:prSet/>
      <dgm:spPr/>
      <dgm:t>
        <a:bodyPr/>
        <a:lstStyle/>
        <a:p>
          <a:endParaRPr lang="en-US"/>
        </a:p>
      </dgm:t>
    </dgm:pt>
    <dgm:pt modelId="{3CF153B3-9CAA-4286-AE38-D4F89E264A96}">
      <dgm:prSet/>
      <dgm:spPr/>
      <dgm:t>
        <a:bodyPr/>
        <a:lstStyle/>
        <a:p>
          <a:r>
            <a:rPr lang="en-US" b="1" i="0" baseline="0"/>
            <a:t>Debrief</a:t>
          </a:r>
          <a:r>
            <a:rPr lang="en-US" b="0" i="0" baseline="0"/>
            <a:t>: Following the presentations, engage the class in a discussion on the solutions they’ve identified. How can gender equality be integrated into efforts to address climate change? What policies or practices could ensure women’s voices are included in decision-making?</a:t>
          </a:r>
          <a:endParaRPr lang="en-US"/>
        </a:p>
      </dgm:t>
    </dgm:pt>
    <dgm:pt modelId="{A6BD2805-CC0C-4A39-AF1C-8E386CE8B398}" type="parTrans" cxnId="{8DD61D4B-6226-4D29-8CFB-61C591015190}">
      <dgm:prSet/>
      <dgm:spPr/>
      <dgm:t>
        <a:bodyPr/>
        <a:lstStyle/>
        <a:p>
          <a:endParaRPr lang="en-US"/>
        </a:p>
      </dgm:t>
    </dgm:pt>
    <dgm:pt modelId="{6D69ACCB-119A-4E98-98CC-E26B38AE9502}" type="sibTrans" cxnId="{8DD61D4B-6226-4D29-8CFB-61C591015190}">
      <dgm:prSet/>
      <dgm:spPr/>
      <dgm:t>
        <a:bodyPr/>
        <a:lstStyle/>
        <a:p>
          <a:endParaRPr lang="en-US"/>
        </a:p>
      </dgm:t>
    </dgm:pt>
    <dgm:pt modelId="{2AC9C2D7-8C1F-4466-B6CE-F8488A9A0824}">
      <dgm:prSet/>
      <dgm:spPr/>
      <dgm:t>
        <a:bodyPr/>
        <a:lstStyle/>
        <a:p>
          <a:r>
            <a:rPr lang="en-US" b="1" i="0" baseline="0"/>
            <a:t>Project Extension</a:t>
          </a:r>
          <a:r>
            <a:rPr lang="en-US" b="0" i="0" baseline="0"/>
            <a:t>: Consider extending the project by having students develop proposals for how their own communities could address gender inequality in climate adaptation strategies. For example, students might propose community gardens where both men and women are involved in decision-making, or a public awareness campaign that highlights women’s roles in sustainable farming.</a:t>
          </a:r>
          <a:endParaRPr lang="en-US"/>
        </a:p>
      </dgm:t>
    </dgm:pt>
    <dgm:pt modelId="{1C008C26-F742-48A5-8FD5-C768D1080936}" type="parTrans" cxnId="{F63C1C7A-EA09-4959-9C81-CED5441DC1D7}">
      <dgm:prSet/>
      <dgm:spPr/>
      <dgm:t>
        <a:bodyPr/>
        <a:lstStyle/>
        <a:p>
          <a:endParaRPr lang="en-US"/>
        </a:p>
      </dgm:t>
    </dgm:pt>
    <dgm:pt modelId="{83712414-16FA-404A-AD2F-D11E0F970F46}" type="sibTrans" cxnId="{F63C1C7A-EA09-4959-9C81-CED5441DC1D7}">
      <dgm:prSet/>
      <dgm:spPr/>
      <dgm:t>
        <a:bodyPr/>
        <a:lstStyle/>
        <a:p>
          <a:endParaRPr lang="en-US"/>
        </a:p>
      </dgm:t>
    </dgm:pt>
    <dgm:pt modelId="{5ABD4E9B-83BC-4201-B9FA-329F4C08E9C0}" type="pres">
      <dgm:prSet presAssocID="{3890223C-86D0-4203-A0E1-3C8232B1C0CC}" presName="diagram" presStyleCnt="0">
        <dgm:presLayoutVars>
          <dgm:dir/>
          <dgm:resizeHandles val="exact"/>
        </dgm:presLayoutVars>
      </dgm:prSet>
      <dgm:spPr/>
    </dgm:pt>
    <dgm:pt modelId="{1AD71680-BC63-4AAC-92FB-C2EBF6EC445E}" type="pres">
      <dgm:prSet presAssocID="{5784D57F-B5F1-4080-8E65-0C8288B5456A}" presName="node" presStyleLbl="node1" presStyleIdx="0" presStyleCnt="12">
        <dgm:presLayoutVars>
          <dgm:bulletEnabled val="1"/>
        </dgm:presLayoutVars>
      </dgm:prSet>
      <dgm:spPr/>
    </dgm:pt>
    <dgm:pt modelId="{00CBB117-D79C-483B-816B-BBEBDB9035D3}" type="pres">
      <dgm:prSet presAssocID="{7C191198-0F70-4DA5-9207-9B4AFC424124}" presName="sibTrans" presStyleCnt="0"/>
      <dgm:spPr/>
    </dgm:pt>
    <dgm:pt modelId="{3B02E70D-4629-4752-9F7B-6FD0A4895EFC}" type="pres">
      <dgm:prSet presAssocID="{F7078DE5-DF17-4A85-9585-DB63CB13C3B5}" presName="node" presStyleLbl="node1" presStyleIdx="1" presStyleCnt="12">
        <dgm:presLayoutVars>
          <dgm:bulletEnabled val="1"/>
        </dgm:presLayoutVars>
      </dgm:prSet>
      <dgm:spPr/>
    </dgm:pt>
    <dgm:pt modelId="{62EAAFE9-19DE-4184-8C48-C4B70F3685A3}" type="pres">
      <dgm:prSet presAssocID="{4925D339-433E-4D93-B6D4-71911408FD9C}" presName="sibTrans" presStyleCnt="0"/>
      <dgm:spPr/>
    </dgm:pt>
    <dgm:pt modelId="{772F16F0-4D6E-4E25-97C8-5F07E8784B5B}" type="pres">
      <dgm:prSet presAssocID="{10033D6F-6DE6-47DB-AE58-A21A74048964}" presName="node" presStyleLbl="node1" presStyleIdx="2" presStyleCnt="12">
        <dgm:presLayoutVars>
          <dgm:bulletEnabled val="1"/>
        </dgm:presLayoutVars>
      </dgm:prSet>
      <dgm:spPr/>
    </dgm:pt>
    <dgm:pt modelId="{EDEE9FBF-3C85-462A-911C-132630596A62}" type="pres">
      <dgm:prSet presAssocID="{744BB682-EF3F-4F4D-8C52-B666C4311B81}" presName="sibTrans" presStyleCnt="0"/>
      <dgm:spPr/>
    </dgm:pt>
    <dgm:pt modelId="{F78D8597-7D2A-457A-B9E6-B19C3FB5AA9B}" type="pres">
      <dgm:prSet presAssocID="{1B0F1A3C-04BA-43A3-8C1C-B8ACAD505DDA}" presName="node" presStyleLbl="node1" presStyleIdx="3" presStyleCnt="12">
        <dgm:presLayoutVars>
          <dgm:bulletEnabled val="1"/>
        </dgm:presLayoutVars>
      </dgm:prSet>
      <dgm:spPr/>
    </dgm:pt>
    <dgm:pt modelId="{AC0B738D-B6DF-4377-942D-6AD317A70E98}" type="pres">
      <dgm:prSet presAssocID="{64FDC181-5826-4EE6-BB2D-010CF90996E4}" presName="sibTrans" presStyleCnt="0"/>
      <dgm:spPr/>
    </dgm:pt>
    <dgm:pt modelId="{2D990BA5-64D2-45EE-90CB-1F1F43D4F2A0}" type="pres">
      <dgm:prSet presAssocID="{7A447EAB-3469-4B4B-85D1-1FFC1A072385}" presName="node" presStyleLbl="node1" presStyleIdx="4" presStyleCnt="12">
        <dgm:presLayoutVars>
          <dgm:bulletEnabled val="1"/>
        </dgm:presLayoutVars>
      </dgm:prSet>
      <dgm:spPr/>
    </dgm:pt>
    <dgm:pt modelId="{5DDFEADD-EE07-4810-B737-F0DFDC831094}" type="pres">
      <dgm:prSet presAssocID="{327DE4B8-5588-4E87-BC75-271477A07853}" presName="sibTrans" presStyleCnt="0"/>
      <dgm:spPr/>
    </dgm:pt>
    <dgm:pt modelId="{71C903DB-1518-43E5-B988-43BCC42CF1AC}" type="pres">
      <dgm:prSet presAssocID="{A613A78B-04BA-4227-8C95-CE46CEA38B6B}" presName="node" presStyleLbl="node1" presStyleIdx="5" presStyleCnt="12">
        <dgm:presLayoutVars>
          <dgm:bulletEnabled val="1"/>
        </dgm:presLayoutVars>
      </dgm:prSet>
      <dgm:spPr/>
    </dgm:pt>
    <dgm:pt modelId="{A7808C14-BC7C-42A3-B0A9-4A1D0C17F5B6}" type="pres">
      <dgm:prSet presAssocID="{7CC1B5EA-74D0-430D-8CF7-477C83C43508}" presName="sibTrans" presStyleCnt="0"/>
      <dgm:spPr/>
    </dgm:pt>
    <dgm:pt modelId="{DE5A739A-5B18-4AC4-BB26-7B2FD849D3C3}" type="pres">
      <dgm:prSet presAssocID="{90887B48-F655-4097-B0D2-429F4F445030}" presName="node" presStyleLbl="node1" presStyleIdx="6" presStyleCnt="12">
        <dgm:presLayoutVars>
          <dgm:bulletEnabled val="1"/>
        </dgm:presLayoutVars>
      </dgm:prSet>
      <dgm:spPr/>
    </dgm:pt>
    <dgm:pt modelId="{66CB6538-9D0E-4F34-8A37-7AAD16B4EA86}" type="pres">
      <dgm:prSet presAssocID="{8DF0658B-C07F-4865-8A0B-52F9A6544A4F}" presName="sibTrans" presStyleCnt="0"/>
      <dgm:spPr/>
    </dgm:pt>
    <dgm:pt modelId="{216A61D0-3BEB-41CA-B46D-A8F3AADC0664}" type="pres">
      <dgm:prSet presAssocID="{C478BD34-A997-4516-86D8-3AFC48D2D962}" presName="node" presStyleLbl="node1" presStyleIdx="7" presStyleCnt="12">
        <dgm:presLayoutVars>
          <dgm:bulletEnabled val="1"/>
        </dgm:presLayoutVars>
      </dgm:prSet>
      <dgm:spPr/>
    </dgm:pt>
    <dgm:pt modelId="{02B17E44-82A1-40D3-9DC2-CC5FDEA93FC8}" type="pres">
      <dgm:prSet presAssocID="{D37F9975-22A0-4652-9A6F-17E397EF9B42}" presName="sibTrans" presStyleCnt="0"/>
      <dgm:spPr/>
    </dgm:pt>
    <dgm:pt modelId="{CE85A485-A1C7-4E99-ADC1-9DCFDDFA4C3C}" type="pres">
      <dgm:prSet presAssocID="{D572019D-DAA5-4014-89F3-483F73D13104}" presName="node" presStyleLbl="node1" presStyleIdx="8" presStyleCnt="12">
        <dgm:presLayoutVars>
          <dgm:bulletEnabled val="1"/>
        </dgm:presLayoutVars>
      </dgm:prSet>
      <dgm:spPr/>
    </dgm:pt>
    <dgm:pt modelId="{62562ABB-3B15-4220-8A9A-28368A9F56FD}" type="pres">
      <dgm:prSet presAssocID="{74E04BF1-DFD2-4B19-A518-F5E03C184966}" presName="sibTrans" presStyleCnt="0"/>
      <dgm:spPr/>
    </dgm:pt>
    <dgm:pt modelId="{DC2C9FD4-73E6-4CF1-93DC-FFCBA6C9D0FB}" type="pres">
      <dgm:prSet presAssocID="{B949526A-859D-4282-AE8B-9D2DB9500D79}" presName="node" presStyleLbl="node1" presStyleIdx="9" presStyleCnt="12">
        <dgm:presLayoutVars>
          <dgm:bulletEnabled val="1"/>
        </dgm:presLayoutVars>
      </dgm:prSet>
      <dgm:spPr/>
    </dgm:pt>
    <dgm:pt modelId="{5B219121-4F5C-404C-BFBB-D2AD5AA13C18}" type="pres">
      <dgm:prSet presAssocID="{73349572-59CD-4027-9DB8-80FF35C14FFB}" presName="sibTrans" presStyleCnt="0"/>
      <dgm:spPr/>
    </dgm:pt>
    <dgm:pt modelId="{389E07E4-0AFF-4679-95FD-95BEBAA244C8}" type="pres">
      <dgm:prSet presAssocID="{3CF153B3-9CAA-4286-AE38-D4F89E264A96}" presName="node" presStyleLbl="node1" presStyleIdx="10" presStyleCnt="12">
        <dgm:presLayoutVars>
          <dgm:bulletEnabled val="1"/>
        </dgm:presLayoutVars>
      </dgm:prSet>
      <dgm:spPr/>
    </dgm:pt>
    <dgm:pt modelId="{153774C9-BA8B-4309-88D4-8FF09D0A5337}" type="pres">
      <dgm:prSet presAssocID="{6D69ACCB-119A-4E98-98CC-E26B38AE9502}" presName="sibTrans" presStyleCnt="0"/>
      <dgm:spPr/>
    </dgm:pt>
    <dgm:pt modelId="{9DE05557-BA49-43AD-95E3-C5E5CBE8A69C}" type="pres">
      <dgm:prSet presAssocID="{2AC9C2D7-8C1F-4466-B6CE-F8488A9A0824}" presName="node" presStyleLbl="node1" presStyleIdx="11" presStyleCnt="12">
        <dgm:presLayoutVars>
          <dgm:bulletEnabled val="1"/>
        </dgm:presLayoutVars>
      </dgm:prSet>
      <dgm:spPr/>
    </dgm:pt>
  </dgm:ptLst>
  <dgm:cxnLst>
    <dgm:cxn modelId="{B0B54606-0388-4960-B7D7-AC943538B821}" srcId="{3890223C-86D0-4203-A0E1-3C8232B1C0CC}" destId="{90887B48-F655-4097-B0D2-429F4F445030}" srcOrd="6" destOrd="0" parTransId="{70099046-5383-46AD-827C-15F2A0217D4D}" sibTransId="{8DF0658B-C07F-4865-8A0B-52F9A6544A4F}"/>
    <dgm:cxn modelId="{65D86618-F218-4CCD-8D7B-AE45E773B673}" type="presOf" srcId="{90887B48-F655-4097-B0D2-429F4F445030}" destId="{DE5A739A-5B18-4AC4-BB26-7B2FD849D3C3}" srcOrd="0" destOrd="0" presId="urn:microsoft.com/office/officeart/2005/8/layout/default"/>
    <dgm:cxn modelId="{3041FB1C-BAF6-4505-9EBA-2F3803EF689F}" srcId="{3890223C-86D0-4203-A0E1-3C8232B1C0CC}" destId="{5784D57F-B5F1-4080-8E65-0C8288B5456A}" srcOrd="0" destOrd="0" parTransId="{1123B13E-0789-4088-AB26-230F8DD3C445}" sibTransId="{7C191198-0F70-4DA5-9207-9B4AFC424124}"/>
    <dgm:cxn modelId="{84E10128-7988-49BC-A397-B2148A2D7AB7}" type="presOf" srcId="{7A447EAB-3469-4B4B-85D1-1FFC1A072385}" destId="{2D990BA5-64D2-45EE-90CB-1F1F43D4F2A0}" srcOrd="0" destOrd="0" presId="urn:microsoft.com/office/officeart/2005/8/layout/default"/>
    <dgm:cxn modelId="{2159BD61-93CE-4EC7-9BAB-7ADEEA0B046D}" type="presOf" srcId="{5784D57F-B5F1-4080-8E65-0C8288B5456A}" destId="{1AD71680-BC63-4AAC-92FB-C2EBF6EC445E}" srcOrd="0" destOrd="0" presId="urn:microsoft.com/office/officeart/2005/8/layout/default"/>
    <dgm:cxn modelId="{8EF6F941-6F32-4822-9C8A-4F3131DDA6D5}" srcId="{3890223C-86D0-4203-A0E1-3C8232B1C0CC}" destId="{10033D6F-6DE6-47DB-AE58-A21A74048964}" srcOrd="2" destOrd="0" parTransId="{9BEF954E-0988-4F2C-A3CD-5AE16020FA33}" sibTransId="{744BB682-EF3F-4F4D-8C52-B666C4311B81}"/>
    <dgm:cxn modelId="{64851F63-9AC7-4F2C-B9ED-335DC10504B0}" type="presOf" srcId="{3890223C-86D0-4203-A0E1-3C8232B1C0CC}" destId="{5ABD4E9B-83BC-4201-B9FA-329F4C08E9C0}" srcOrd="0" destOrd="0" presId="urn:microsoft.com/office/officeart/2005/8/layout/default"/>
    <dgm:cxn modelId="{8DD61D4B-6226-4D29-8CFB-61C591015190}" srcId="{3890223C-86D0-4203-A0E1-3C8232B1C0CC}" destId="{3CF153B3-9CAA-4286-AE38-D4F89E264A96}" srcOrd="10" destOrd="0" parTransId="{A6BD2805-CC0C-4A39-AF1C-8E386CE8B398}" sibTransId="{6D69ACCB-119A-4E98-98CC-E26B38AE9502}"/>
    <dgm:cxn modelId="{28468178-6616-487C-9953-9C409D63E4A3}" srcId="{3890223C-86D0-4203-A0E1-3C8232B1C0CC}" destId="{7A447EAB-3469-4B4B-85D1-1FFC1A072385}" srcOrd="4" destOrd="0" parTransId="{1139CCF4-0F14-4DC0-BB6D-7A9406FEB596}" sibTransId="{327DE4B8-5588-4E87-BC75-271477A07853}"/>
    <dgm:cxn modelId="{F63C1C7A-EA09-4959-9C81-CED5441DC1D7}" srcId="{3890223C-86D0-4203-A0E1-3C8232B1C0CC}" destId="{2AC9C2D7-8C1F-4466-B6CE-F8488A9A0824}" srcOrd="11" destOrd="0" parTransId="{1C008C26-F742-48A5-8FD5-C768D1080936}" sibTransId="{83712414-16FA-404A-AD2F-D11E0F970F46}"/>
    <dgm:cxn modelId="{95941183-0A1B-4490-8E02-AD7749320FA8}" srcId="{3890223C-86D0-4203-A0E1-3C8232B1C0CC}" destId="{B949526A-859D-4282-AE8B-9D2DB9500D79}" srcOrd="9" destOrd="0" parTransId="{6F391DB2-8A44-4CAC-B1E1-A027FBA9E714}" sibTransId="{73349572-59CD-4027-9DB8-80FF35C14FFB}"/>
    <dgm:cxn modelId="{ED10DC84-0C37-45D9-BBF1-081A5511E890}" type="presOf" srcId="{C478BD34-A997-4516-86D8-3AFC48D2D962}" destId="{216A61D0-3BEB-41CA-B46D-A8F3AADC0664}" srcOrd="0" destOrd="0" presId="urn:microsoft.com/office/officeart/2005/8/layout/default"/>
    <dgm:cxn modelId="{78D2BF94-72F1-4065-A846-F73B689ABB40}" srcId="{3890223C-86D0-4203-A0E1-3C8232B1C0CC}" destId="{1B0F1A3C-04BA-43A3-8C1C-B8ACAD505DDA}" srcOrd="3" destOrd="0" parTransId="{2A4A8A5E-C811-428E-BA74-021D9A89EC6E}" sibTransId="{64FDC181-5826-4EE6-BB2D-010CF90996E4}"/>
    <dgm:cxn modelId="{0C507A98-15A6-41FD-8E53-2399EA2B47AB}" srcId="{3890223C-86D0-4203-A0E1-3C8232B1C0CC}" destId="{A613A78B-04BA-4227-8C95-CE46CEA38B6B}" srcOrd="5" destOrd="0" parTransId="{C8468337-88AD-4882-BB08-0EE3449D1633}" sibTransId="{7CC1B5EA-74D0-430D-8CF7-477C83C43508}"/>
    <dgm:cxn modelId="{92EBF3A0-7627-4457-8592-CC99AE2F9302}" type="presOf" srcId="{1B0F1A3C-04BA-43A3-8C1C-B8ACAD505DDA}" destId="{F78D8597-7D2A-457A-B9E6-B19C3FB5AA9B}" srcOrd="0" destOrd="0" presId="urn:microsoft.com/office/officeart/2005/8/layout/default"/>
    <dgm:cxn modelId="{74BCCCA2-99B2-4A7D-95E1-5A7F2DC2470B}" srcId="{3890223C-86D0-4203-A0E1-3C8232B1C0CC}" destId="{F7078DE5-DF17-4A85-9585-DB63CB13C3B5}" srcOrd="1" destOrd="0" parTransId="{15C135B9-1C38-495B-BABE-D767E910412E}" sibTransId="{4925D339-433E-4D93-B6D4-71911408FD9C}"/>
    <dgm:cxn modelId="{39918CA8-4367-420E-86C0-8068BB356266}" type="presOf" srcId="{D572019D-DAA5-4014-89F3-483F73D13104}" destId="{CE85A485-A1C7-4E99-ADC1-9DCFDDFA4C3C}" srcOrd="0" destOrd="0" presId="urn:microsoft.com/office/officeart/2005/8/layout/default"/>
    <dgm:cxn modelId="{02CB14AD-DF73-4948-B12E-B9D146EA7FCF}" type="presOf" srcId="{F7078DE5-DF17-4A85-9585-DB63CB13C3B5}" destId="{3B02E70D-4629-4752-9F7B-6FD0A4895EFC}" srcOrd="0" destOrd="0" presId="urn:microsoft.com/office/officeart/2005/8/layout/default"/>
    <dgm:cxn modelId="{D6F323B5-A514-4E1A-BBED-FDDA397EA7F4}" srcId="{3890223C-86D0-4203-A0E1-3C8232B1C0CC}" destId="{C478BD34-A997-4516-86D8-3AFC48D2D962}" srcOrd="7" destOrd="0" parTransId="{FCD99E55-7AE8-4D90-B38B-BAB0083BE414}" sibTransId="{D37F9975-22A0-4652-9A6F-17E397EF9B42}"/>
    <dgm:cxn modelId="{D5748FBE-6CB3-41DB-B57A-3006B7867287}" type="presOf" srcId="{10033D6F-6DE6-47DB-AE58-A21A74048964}" destId="{772F16F0-4D6E-4E25-97C8-5F07E8784B5B}" srcOrd="0" destOrd="0" presId="urn:microsoft.com/office/officeart/2005/8/layout/default"/>
    <dgm:cxn modelId="{BDE8E1C8-2B2C-4612-BC0D-716D25660278}" srcId="{3890223C-86D0-4203-A0E1-3C8232B1C0CC}" destId="{D572019D-DAA5-4014-89F3-483F73D13104}" srcOrd="8" destOrd="0" parTransId="{E08FB6B1-6BCE-46E0-B177-AFDE2AED17AB}" sibTransId="{74E04BF1-DFD2-4B19-A518-F5E03C184966}"/>
    <dgm:cxn modelId="{43FCE3CF-19FF-4A18-A51E-3867A8FF9A99}" type="presOf" srcId="{A613A78B-04BA-4227-8C95-CE46CEA38B6B}" destId="{71C903DB-1518-43E5-B988-43BCC42CF1AC}" srcOrd="0" destOrd="0" presId="urn:microsoft.com/office/officeart/2005/8/layout/default"/>
    <dgm:cxn modelId="{F16DD6D3-BAC0-49AB-869C-1FF1CA6E2F9F}" type="presOf" srcId="{B949526A-859D-4282-AE8B-9D2DB9500D79}" destId="{DC2C9FD4-73E6-4CF1-93DC-FFCBA6C9D0FB}" srcOrd="0" destOrd="0" presId="urn:microsoft.com/office/officeart/2005/8/layout/default"/>
    <dgm:cxn modelId="{BD20CADB-C1B7-4A5F-90B3-03A650CA4DF3}" type="presOf" srcId="{2AC9C2D7-8C1F-4466-B6CE-F8488A9A0824}" destId="{9DE05557-BA49-43AD-95E3-C5E5CBE8A69C}" srcOrd="0" destOrd="0" presId="urn:microsoft.com/office/officeart/2005/8/layout/default"/>
    <dgm:cxn modelId="{4310DDE6-F855-4AD8-9719-C8520C0D0B4B}" type="presOf" srcId="{3CF153B3-9CAA-4286-AE38-D4F89E264A96}" destId="{389E07E4-0AFF-4679-95FD-95BEBAA244C8}" srcOrd="0" destOrd="0" presId="urn:microsoft.com/office/officeart/2005/8/layout/default"/>
    <dgm:cxn modelId="{32C7745F-AA50-4DA2-9273-85844064D471}" type="presParOf" srcId="{5ABD4E9B-83BC-4201-B9FA-329F4C08E9C0}" destId="{1AD71680-BC63-4AAC-92FB-C2EBF6EC445E}" srcOrd="0" destOrd="0" presId="urn:microsoft.com/office/officeart/2005/8/layout/default"/>
    <dgm:cxn modelId="{199F1D35-6197-4689-A337-67B8B2395F88}" type="presParOf" srcId="{5ABD4E9B-83BC-4201-B9FA-329F4C08E9C0}" destId="{00CBB117-D79C-483B-816B-BBEBDB9035D3}" srcOrd="1" destOrd="0" presId="urn:microsoft.com/office/officeart/2005/8/layout/default"/>
    <dgm:cxn modelId="{16C67EB7-1146-45F6-87BB-FB992BCC2208}" type="presParOf" srcId="{5ABD4E9B-83BC-4201-B9FA-329F4C08E9C0}" destId="{3B02E70D-4629-4752-9F7B-6FD0A4895EFC}" srcOrd="2" destOrd="0" presId="urn:microsoft.com/office/officeart/2005/8/layout/default"/>
    <dgm:cxn modelId="{2F9120B2-DA7D-4343-B045-876B80DDCC73}" type="presParOf" srcId="{5ABD4E9B-83BC-4201-B9FA-329F4C08E9C0}" destId="{62EAAFE9-19DE-4184-8C48-C4B70F3685A3}" srcOrd="3" destOrd="0" presId="urn:microsoft.com/office/officeart/2005/8/layout/default"/>
    <dgm:cxn modelId="{CC03B846-852E-42E6-B97A-F9CFBA32AE1A}" type="presParOf" srcId="{5ABD4E9B-83BC-4201-B9FA-329F4C08E9C0}" destId="{772F16F0-4D6E-4E25-97C8-5F07E8784B5B}" srcOrd="4" destOrd="0" presId="urn:microsoft.com/office/officeart/2005/8/layout/default"/>
    <dgm:cxn modelId="{69C9F9F4-FD40-48CB-8DB7-A30925E3842A}" type="presParOf" srcId="{5ABD4E9B-83BC-4201-B9FA-329F4C08E9C0}" destId="{EDEE9FBF-3C85-462A-911C-132630596A62}" srcOrd="5" destOrd="0" presId="urn:microsoft.com/office/officeart/2005/8/layout/default"/>
    <dgm:cxn modelId="{C2FC8645-EAE2-46C4-9637-936720FE2331}" type="presParOf" srcId="{5ABD4E9B-83BC-4201-B9FA-329F4C08E9C0}" destId="{F78D8597-7D2A-457A-B9E6-B19C3FB5AA9B}" srcOrd="6" destOrd="0" presId="urn:microsoft.com/office/officeart/2005/8/layout/default"/>
    <dgm:cxn modelId="{E6DDBCEA-D2EB-4C2E-9A17-D3CCBD74C9A0}" type="presParOf" srcId="{5ABD4E9B-83BC-4201-B9FA-329F4C08E9C0}" destId="{AC0B738D-B6DF-4377-942D-6AD317A70E98}" srcOrd="7" destOrd="0" presId="urn:microsoft.com/office/officeart/2005/8/layout/default"/>
    <dgm:cxn modelId="{FE330114-4C03-448F-8F5F-5C8A91C9BA4D}" type="presParOf" srcId="{5ABD4E9B-83BC-4201-B9FA-329F4C08E9C0}" destId="{2D990BA5-64D2-45EE-90CB-1F1F43D4F2A0}" srcOrd="8" destOrd="0" presId="urn:microsoft.com/office/officeart/2005/8/layout/default"/>
    <dgm:cxn modelId="{12E8B80B-3853-4B8E-A07D-0EF3B8A934D7}" type="presParOf" srcId="{5ABD4E9B-83BC-4201-B9FA-329F4C08E9C0}" destId="{5DDFEADD-EE07-4810-B737-F0DFDC831094}" srcOrd="9" destOrd="0" presId="urn:microsoft.com/office/officeart/2005/8/layout/default"/>
    <dgm:cxn modelId="{82CDDD29-74B8-4A1E-B482-06C656B54A05}" type="presParOf" srcId="{5ABD4E9B-83BC-4201-B9FA-329F4C08E9C0}" destId="{71C903DB-1518-43E5-B988-43BCC42CF1AC}" srcOrd="10" destOrd="0" presId="urn:microsoft.com/office/officeart/2005/8/layout/default"/>
    <dgm:cxn modelId="{3C32BEB3-417B-4650-B7EA-A6DA5B2688D9}" type="presParOf" srcId="{5ABD4E9B-83BC-4201-B9FA-329F4C08E9C0}" destId="{A7808C14-BC7C-42A3-B0A9-4A1D0C17F5B6}" srcOrd="11" destOrd="0" presId="urn:microsoft.com/office/officeart/2005/8/layout/default"/>
    <dgm:cxn modelId="{9237CF69-F431-43C0-A5C1-43D1A011F158}" type="presParOf" srcId="{5ABD4E9B-83BC-4201-B9FA-329F4C08E9C0}" destId="{DE5A739A-5B18-4AC4-BB26-7B2FD849D3C3}" srcOrd="12" destOrd="0" presId="urn:microsoft.com/office/officeart/2005/8/layout/default"/>
    <dgm:cxn modelId="{6A2D2DA2-88C0-472E-82AF-FD25E443B661}" type="presParOf" srcId="{5ABD4E9B-83BC-4201-B9FA-329F4C08E9C0}" destId="{66CB6538-9D0E-4F34-8A37-7AAD16B4EA86}" srcOrd="13" destOrd="0" presId="urn:microsoft.com/office/officeart/2005/8/layout/default"/>
    <dgm:cxn modelId="{B671FAA0-0637-4CAC-986F-24F3BFF01147}" type="presParOf" srcId="{5ABD4E9B-83BC-4201-B9FA-329F4C08E9C0}" destId="{216A61D0-3BEB-41CA-B46D-A8F3AADC0664}" srcOrd="14" destOrd="0" presId="urn:microsoft.com/office/officeart/2005/8/layout/default"/>
    <dgm:cxn modelId="{139CA2A4-8C82-4972-9955-9420BC5839E0}" type="presParOf" srcId="{5ABD4E9B-83BC-4201-B9FA-329F4C08E9C0}" destId="{02B17E44-82A1-40D3-9DC2-CC5FDEA93FC8}" srcOrd="15" destOrd="0" presId="urn:microsoft.com/office/officeart/2005/8/layout/default"/>
    <dgm:cxn modelId="{18A25B04-0CE6-4E2D-BA84-5E71EB83F31A}" type="presParOf" srcId="{5ABD4E9B-83BC-4201-B9FA-329F4C08E9C0}" destId="{CE85A485-A1C7-4E99-ADC1-9DCFDDFA4C3C}" srcOrd="16" destOrd="0" presId="urn:microsoft.com/office/officeart/2005/8/layout/default"/>
    <dgm:cxn modelId="{96D0CA13-501C-4D49-999C-866F17738B36}" type="presParOf" srcId="{5ABD4E9B-83BC-4201-B9FA-329F4C08E9C0}" destId="{62562ABB-3B15-4220-8A9A-28368A9F56FD}" srcOrd="17" destOrd="0" presId="urn:microsoft.com/office/officeart/2005/8/layout/default"/>
    <dgm:cxn modelId="{63B00D6E-02CE-4071-A4C1-5EED6EB6E596}" type="presParOf" srcId="{5ABD4E9B-83BC-4201-B9FA-329F4C08E9C0}" destId="{DC2C9FD4-73E6-4CF1-93DC-FFCBA6C9D0FB}" srcOrd="18" destOrd="0" presId="urn:microsoft.com/office/officeart/2005/8/layout/default"/>
    <dgm:cxn modelId="{29397148-D318-4BE3-A0E6-03AAC1BC8CA2}" type="presParOf" srcId="{5ABD4E9B-83BC-4201-B9FA-329F4C08E9C0}" destId="{5B219121-4F5C-404C-BFBB-D2AD5AA13C18}" srcOrd="19" destOrd="0" presId="urn:microsoft.com/office/officeart/2005/8/layout/default"/>
    <dgm:cxn modelId="{86CBCCFA-E455-4E30-8682-06326D8E8A6B}" type="presParOf" srcId="{5ABD4E9B-83BC-4201-B9FA-329F4C08E9C0}" destId="{389E07E4-0AFF-4679-95FD-95BEBAA244C8}" srcOrd="20" destOrd="0" presId="urn:microsoft.com/office/officeart/2005/8/layout/default"/>
    <dgm:cxn modelId="{5F29BF17-A0A0-4FFD-9A57-66D6BEB3C63C}" type="presParOf" srcId="{5ABD4E9B-83BC-4201-B9FA-329F4C08E9C0}" destId="{153774C9-BA8B-4309-88D4-8FF09D0A5337}" srcOrd="21" destOrd="0" presId="urn:microsoft.com/office/officeart/2005/8/layout/default"/>
    <dgm:cxn modelId="{7764ABFE-1B53-4EA8-BB20-F45C514FBE7A}" type="presParOf" srcId="{5ABD4E9B-83BC-4201-B9FA-329F4C08E9C0}" destId="{9DE05557-BA49-43AD-95E3-C5E5CBE8A69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7EF74-80BB-493E-A0B2-B18DB57B93F9}"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FF861372-3128-43E7-BDAA-73C883C306AD}">
      <dgm:prSet/>
      <dgm:spPr/>
      <dgm:t>
        <a:bodyPr/>
        <a:lstStyle/>
        <a:p>
          <a:r>
            <a:rPr lang="en-US" dirty="0"/>
            <a:t>The way a classroom is organized can have either a positive or negative impact on the learning experience for both girls and boys.</a:t>
          </a:r>
          <a:r>
            <a:rPr lang="en-US" b="0" i="0" baseline="0" dirty="0"/>
            <a:t> Some of the good practices: </a:t>
          </a:r>
          <a:endParaRPr lang="en-US" dirty="0"/>
        </a:p>
      </dgm:t>
    </dgm:pt>
    <dgm:pt modelId="{5146FEAC-DC58-4082-A45F-56A5540FDAEB}" type="parTrans" cxnId="{B494A8C0-7CB5-422F-A72E-48E9631524B0}">
      <dgm:prSet/>
      <dgm:spPr/>
      <dgm:t>
        <a:bodyPr/>
        <a:lstStyle/>
        <a:p>
          <a:endParaRPr lang="en-US"/>
        </a:p>
      </dgm:t>
    </dgm:pt>
    <dgm:pt modelId="{412BF67E-FF49-4975-AAC7-7AD93887485D}" type="sibTrans" cxnId="{B494A8C0-7CB5-422F-A72E-48E9631524B0}">
      <dgm:prSet/>
      <dgm:spPr/>
      <dgm:t>
        <a:bodyPr/>
        <a:lstStyle/>
        <a:p>
          <a:endParaRPr lang="en-US"/>
        </a:p>
      </dgm:t>
    </dgm:pt>
    <dgm:pt modelId="{DBDDDF42-4846-4E78-83FD-FDE08D6F2E1C}">
      <dgm:prSet/>
      <dgm:spPr/>
      <dgm:t>
        <a:bodyPr/>
        <a:lstStyle/>
        <a:p>
          <a:r>
            <a:rPr lang="en-US" b="0" i="0" baseline="0"/>
            <a:t>Classroom set-up that mixes girls and boys </a:t>
          </a:r>
          <a:endParaRPr lang="en-US"/>
        </a:p>
      </dgm:t>
    </dgm:pt>
    <dgm:pt modelId="{449B1DE0-235C-4BE1-AC47-8DE8322BE467}" type="parTrans" cxnId="{8A0EFAD0-91B9-4FF5-886F-D3D6B503DD0D}">
      <dgm:prSet/>
      <dgm:spPr/>
      <dgm:t>
        <a:bodyPr/>
        <a:lstStyle/>
        <a:p>
          <a:endParaRPr lang="en-US"/>
        </a:p>
      </dgm:t>
    </dgm:pt>
    <dgm:pt modelId="{621F5D0E-575A-489C-8E08-12E48623FA8C}" type="sibTrans" cxnId="{8A0EFAD0-91B9-4FF5-886F-D3D6B503DD0D}">
      <dgm:prSet/>
      <dgm:spPr/>
      <dgm:t>
        <a:bodyPr/>
        <a:lstStyle/>
        <a:p>
          <a:endParaRPr lang="en-US"/>
        </a:p>
      </dgm:t>
    </dgm:pt>
    <dgm:pt modelId="{8C89AD56-E734-4949-98B9-375ECDD8CD57}">
      <dgm:prSet/>
      <dgm:spPr/>
      <dgm:t>
        <a:bodyPr/>
        <a:lstStyle/>
        <a:p>
          <a:r>
            <a:rPr lang="en-US" b="0" i="0" baseline="0" dirty="0"/>
            <a:t>Classroom set-up that enhances participation of both girls and boys</a:t>
          </a:r>
          <a:endParaRPr lang="en-US" dirty="0"/>
        </a:p>
      </dgm:t>
    </dgm:pt>
    <dgm:pt modelId="{1CB72A4E-0261-4091-BEDD-D3EF36FF32B6}" type="parTrans" cxnId="{31606F6B-E6CF-4B7C-B455-DA11AC75F24C}">
      <dgm:prSet/>
      <dgm:spPr/>
      <dgm:t>
        <a:bodyPr/>
        <a:lstStyle/>
        <a:p>
          <a:endParaRPr lang="en-US"/>
        </a:p>
      </dgm:t>
    </dgm:pt>
    <dgm:pt modelId="{42936C5F-0065-4419-903D-05C34E2C9114}" type="sibTrans" cxnId="{31606F6B-E6CF-4B7C-B455-DA11AC75F24C}">
      <dgm:prSet/>
      <dgm:spPr/>
      <dgm:t>
        <a:bodyPr/>
        <a:lstStyle/>
        <a:p>
          <a:endParaRPr lang="en-US"/>
        </a:p>
      </dgm:t>
    </dgm:pt>
    <dgm:pt modelId="{C036B044-B87F-49FC-A788-BEF7C4CBD9A7}">
      <dgm:prSet/>
      <dgm:spPr/>
      <dgm:t>
        <a:bodyPr/>
        <a:lstStyle/>
        <a:p>
          <a:r>
            <a:rPr lang="en-US" b="0" i="0" baseline="0"/>
            <a:t>Arrangement of the desks that encourages quiet students to speak out and overcome shyness</a:t>
          </a:r>
          <a:endParaRPr lang="en-US"/>
        </a:p>
      </dgm:t>
    </dgm:pt>
    <dgm:pt modelId="{8E56E399-10CA-4EF1-8FBE-6335D03C5A47}" type="parTrans" cxnId="{A90D4AA5-0384-45E2-8E7A-36C989650C53}">
      <dgm:prSet/>
      <dgm:spPr/>
      <dgm:t>
        <a:bodyPr/>
        <a:lstStyle/>
        <a:p>
          <a:endParaRPr lang="en-US"/>
        </a:p>
      </dgm:t>
    </dgm:pt>
    <dgm:pt modelId="{88E8680E-EDFD-456A-97F8-9F054BD2B43E}" type="sibTrans" cxnId="{A90D4AA5-0384-45E2-8E7A-36C989650C53}">
      <dgm:prSet/>
      <dgm:spPr/>
      <dgm:t>
        <a:bodyPr/>
        <a:lstStyle/>
        <a:p>
          <a:endParaRPr lang="en-US"/>
        </a:p>
      </dgm:t>
    </dgm:pt>
    <dgm:pt modelId="{CCF12425-94FA-4F39-8393-451CD58EF9F9}" type="pres">
      <dgm:prSet presAssocID="{EA37EF74-80BB-493E-A0B2-B18DB57B93F9}" presName="outerComposite" presStyleCnt="0">
        <dgm:presLayoutVars>
          <dgm:chMax val="5"/>
          <dgm:dir/>
          <dgm:resizeHandles val="exact"/>
        </dgm:presLayoutVars>
      </dgm:prSet>
      <dgm:spPr/>
    </dgm:pt>
    <dgm:pt modelId="{1967DDF8-FE4C-4A99-A367-78160B4267D7}" type="pres">
      <dgm:prSet presAssocID="{EA37EF74-80BB-493E-A0B2-B18DB57B93F9}" presName="dummyMaxCanvas" presStyleCnt="0">
        <dgm:presLayoutVars/>
      </dgm:prSet>
      <dgm:spPr/>
    </dgm:pt>
    <dgm:pt modelId="{36992A62-B2C7-466C-A450-2FCCB0E7A33A}" type="pres">
      <dgm:prSet presAssocID="{EA37EF74-80BB-493E-A0B2-B18DB57B93F9}" presName="FourNodes_1" presStyleLbl="node1" presStyleIdx="0" presStyleCnt="4">
        <dgm:presLayoutVars>
          <dgm:bulletEnabled val="1"/>
        </dgm:presLayoutVars>
      </dgm:prSet>
      <dgm:spPr/>
    </dgm:pt>
    <dgm:pt modelId="{10CE5D18-3B28-43FB-BF05-1ED480C95146}" type="pres">
      <dgm:prSet presAssocID="{EA37EF74-80BB-493E-A0B2-B18DB57B93F9}" presName="FourNodes_2" presStyleLbl="node1" presStyleIdx="1" presStyleCnt="4">
        <dgm:presLayoutVars>
          <dgm:bulletEnabled val="1"/>
        </dgm:presLayoutVars>
      </dgm:prSet>
      <dgm:spPr/>
    </dgm:pt>
    <dgm:pt modelId="{279E9E6D-8BF2-42F2-80A7-0D503E92AE88}" type="pres">
      <dgm:prSet presAssocID="{EA37EF74-80BB-493E-A0B2-B18DB57B93F9}" presName="FourNodes_3" presStyleLbl="node1" presStyleIdx="2" presStyleCnt="4">
        <dgm:presLayoutVars>
          <dgm:bulletEnabled val="1"/>
        </dgm:presLayoutVars>
      </dgm:prSet>
      <dgm:spPr/>
    </dgm:pt>
    <dgm:pt modelId="{5AF46FFA-0D83-47C2-BAFE-74739817595B}" type="pres">
      <dgm:prSet presAssocID="{EA37EF74-80BB-493E-A0B2-B18DB57B93F9}" presName="FourNodes_4" presStyleLbl="node1" presStyleIdx="3" presStyleCnt="4">
        <dgm:presLayoutVars>
          <dgm:bulletEnabled val="1"/>
        </dgm:presLayoutVars>
      </dgm:prSet>
      <dgm:spPr/>
    </dgm:pt>
    <dgm:pt modelId="{1D1750EF-2E71-48C3-B473-46E292BD1504}" type="pres">
      <dgm:prSet presAssocID="{EA37EF74-80BB-493E-A0B2-B18DB57B93F9}" presName="FourConn_1-2" presStyleLbl="fgAccFollowNode1" presStyleIdx="0" presStyleCnt="3">
        <dgm:presLayoutVars>
          <dgm:bulletEnabled val="1"/>
        </dgm:presLayoutVars>
      </dgm:prSet>
      <dgm:spPr/>
    </dgm:pt>
    <dgm:pt modelId="{3F6E8BD7-1056-42F2-ADD2-18E9149E7479}" type="pres">
      <dgm:prSet presAssocID="{EA37EF74-80BB-493E-A0B2-B18DB57B93F9}" presName="FourConn_2-3" presStyleLbl="fgAccFollowNode1" presStyleIdx="1" presStyleCnt="3">
        <dgm:presLayoutVars>
          <dgm:bulletEnabled val="1"/>
        </dgm:presLayoutVars>
      </dgm:prSet>
      <dgm:spPr/>
    </dgm:pt>
    <dgm:pt modelId="{1C496929-AAB1-4327-9B04-361FDC2168F7}" type="pres">
      <dgm:prSet presAssocID="{EA37EF74-80BB-493E-A0B2-B18DB57B93F9}" presName="FourConn_3-4" presStyleLbl="fgAccFollowNode1" presStyleIdx="2" presStyleCnt="3">
        <dgm:presLayoutVars>
          <dgm:bulletEnabled val="1"/>
        </dgm:presLayoutVars>
      </dgm:prSet>
      <dgm:spPr/>
    </dgm:pt>
    <dgm:pt modelId="{14D4D1D7-A717-4ECC-A3EE-98D018E17323}" type="pres">
      <dgm:prSet presAssocID="{EA37EF74-80BB-493E-A0B2-B18DB57B93F9}" presName="FourNodes_1_text" presStyleLbl="node1" presStyleIdx="3" presStyleCnt="4">
        <dgm:presLayoutVars>
          <dgm:bulletEnabled val="1"/>
        </dgm:presLayoutVars>
      </dgm:prSet>
      <dgm:spPr/>
    </dgm:pt>
    <dgm:pt modelId="{3A589AF7-06B6-40E6-A099-A66DC495CB03}" type="pres">
      <dgm:prSet presAssocID="{EA37EF74-80BB-493E-A0B2-B18DB57B93F9}" presName="FourNodes_2_text" presStyleLbl="node1" presStyleIdx="3" presStyleCnt="4">
        <dgm:presLayoutVars>
          <dgm:bulletEnabled val="1"/>
        </dgm:presLayoutVars>
      </dgm:prSet>
      <dgm:spPr/>
    </dgm:pt>
    <dgm:pt modelId="{73A636CE-FF14-4BCF-8C55-7D41B8D8D328}" type="pres">
      <dgm:prSet presAssocID="{EA37EF74-80BB-493E-A0B2-B18DB57B93F9}" presName="FourNodes_3_text" presStyleLbl="node1" presStyleIdx="3" presStyleCnt="4">
        <dgm:presLayoutVars>
          <dgm:bulletEnabled val="1"/>
        </dgm:presLayoutVars>
      </dgm:prSet>
      <dgm:spPr/>
    </dgm:pt>
    <dgm:pt modelId="{B3747638-73EE-496D-93A3-8EF91AAE252A}" type="pres">
      <dgm:prSet presAssocID="{EA37EF74-80BB-493E-A0B2-B18DB57B93F9}" presName="FourNodes_4_text" presStyleLbl="node1" presStyleIdx="3" presStyleCnt="4">
        <dgm:presLayoutVars>
          <dgm:bulletEnabled val="1"/>
        </dgm:presLayoutVars>
      </dgm:prSet>
      <dgm:spPr/>
    </dgm:pt>
  </dgm:ptLst>
  <dgm:cxnLst>
    <dgm:cxn modelId="{B4396613-3009-48EB-8736-CE1A59CCB1D8}" type="presOf" srcId="{C036B044-B87F-49FC-A788-BEF7C4CBD9A7}" destId="{B3747638-73EE-496D-93A3-8EF91AAE252A}" srcOrd="1" destOrd="0" presId="urn:microsoft.com/office/officeart/2005/8/layout/vProcess5"/>
    <dgm:cxn modelId="{3289B737-2BA6-4F78-B5AB-C95AE3616131}" type="presOf" srcId="{8C89AD56-E734-4949-98B9-375ECDD8CD57}" destId="{279E9E6D-8BF2-42F2-80A7-0D503E92AE88}" srcOrd="0" destOrd="0" presId="urn:microsoft.com/office/officeart/2005/8/layout/vProcess5"/>
    <dgm:cxn modelId="{799DD261-0CC8-43E0-B147-B8AF0CBA3E36}" type="presOf" srcId="{8C89AD56-E734-4949-98B9-375ECDD8CD57}" destId="{73A636CE-FF14-4BCF-8C55-7D41B8D8D328}" srcOrd="1" destOrd="0" presId="urn:microsoft.com/office/officeart/2005/8/layout/vProcess5"/>
    <dgm:cxn modelId="{31606F6B-E6CF-4B7C-B455-DA11AC75F24C}" srcId="{EA37EF74-80BB-493E-A0B2-B18DB57B93F9}" destId="{8C89AD56-E734-4949-98B9-375ECDD8CD57}" srcOrd="2" destOrd="0" parTransId="{1CB72A4E-0261-4091-BEDD-D3EF36FF32B6}" sibTransId="{42936C5F-0065-4419-903D-05C34E2C9114}"/>
    <dgm:cxn modelId="{FA14987F-ACBC-4387-B60D-203FC42525FB}" type="presOf" srcId="{412BF67E-FF49-4975-AAC7-7AD93887485D}" destId="{1D1750EF-2E71-48C3-B473-46E292BD1504}" srcOrd="0" destOrd="0" presId="urn:microsoft.com/office/officeart/2005/8/layout/vProcess5"/>
    <dgm:cxn modelId="{FD81CA86-A3AD-4D85-815F-6E561BE535AB}" type="presOf" srcId="{EA37EF74-80BB-493E-A0B2-B18DB57B93F9}" destId="{CCF12425-94FA-4F39-8393-451CD58EF9F9}" srcOrd="0" destOrd="0" presId="urn:microsoft.com/office/officeart/2005/8/layout/vProcess5"/>
    <dgm:cxn modelId="{A90D4AA5-0384-45E2-8E7A-36C989650C53}" srcId="{EA37EF74-80BB-493E-A0B2-B18DB57B93F9}" destId="{C036B044-B87F-49FC-A788-BEF7C4CBD9A7}" srcOrd="3" destOrd="0" parTransId="{8E56E399-10CA-4EF1-8FBE-6335D03C5A47}" sibTransId="{88E8680E-EDFD-456A-97F8-9F054BD2B43E}"/>
    <dgm:cxn modelId="{5A3B4EB8-D2EA-4C91-8E54-884517326E80}" type="presOf" srcId="{42936C5F-0065-4419-903D-05C34E2C9114}" destId="{1C496929-AAB1-4327-9B04-361FDC2168F7}" srcOrd="0" destOrd="0" presId="urn:microsoft.com/office/officeart/2005/8/layout/vProcess5"/>
    <dgm:cxn modelId="{B494A8C0-7CB5-422F-A72E-48E9631524B0}" srcId="{EA37EF74-80BB-493E-A0B2-B18DB57B93F9}" destId="{FF861372-3128-43E7-BDAA-73C883C306AD}" srcOrd="0" destOrd="0" parTransId="{5146FEAC-DC58-4082-A45F-56A5540FDAEB}" sibTransId="{412BF67E-FF49-4975-AAC7-7AD93887485D}"/>
    <dgm:cxn modelId="{FE4A0ACA-35A1-429F-8F6E-3F46663B52A6}" type="presOf" srcId="{FF861372-3128-43E7-BDAA-73C883C306AD}" destId="{36992A62-B2C7-466C-A450-2FCCB0E7A33A}" srcOrd="0" destOrd="0" presId="urn:microsoft.com/office/officeart/2005/8/layout/vProcess5"/>
    <dgm:cxn modelId="{B3208DCB-D040-4A3F-A02A-8B37174D148F}" type="presOf" srcId="{C036B044-B87F-49FC-A788-BEF7C4CBD9A7}" destId="{5AF46FFA-0D83-47C2-BAFE-74739817595B}" srcOrd="0" destOrd="0" presId="urn:microsoft.com/office/officeart/2005/8/layout/vProcess5"/>
    <dgm:cxn modelId="{8A0EFAD0-91B9-4FF5-886F-D3D6B503DD0D}" srcId="{EA37EF74-80BB-493E-A0B2-B18DB57B93F9}" destId="{DBDDDF42-4846-4E78-83FD-FDE08D6F2E1C}" srcOrd="1" destOrd="0" parTransId="{449B1DE0-235C-4BE1-AC47-8DE8322BE467}" sibTransId="{621F5D0E-575A-489C-8E08-12E48623FA8C}"/>
    <dgm:cxn modelId="{B7D9DDDF-B5DE-4DC8-8CA7-2BEB2984E366}" type="presOf" srcId="{621F5D0E-575A-489C-8E08-12E48623FA8C}" destId="{3F6E8BD7-1056-42F2-ADD2-18E9149E7479}" srcOrd="0" destOrd="0" presId="urn:microsoft.com/office/officeart/2005/8/layout/vProcess5"/>
    <dgm:cxn modelId="{4BC302E9-E16F-4672-A507-D03836675ED5}" type="presOf" srcId="{DBDDDF42-4846-4E78-83FD-FDE08D6F2E1C}" destId="{3A589AF7-06B6-40E6-A099-A66DC495CB03}" srcOrd="1" destOrd="0" presId="urn:microsoft.com/office/officeart/2005/8/layout/vProcess5"/>
    <dgm:cxn modelId="{0F5407F2-B4AC-4250-94A6-4DACAA97D8A1}" type="presOf" srcId="{FF861372-3128-43E7-BDAA-73C883C306AD}" destId="{14D4D1D7-A717-4ECC-A3EE-98D018E17323}" srcOrd="1" destOrd="0" presId="urn:microsoft.com/office/officeart/2005/8/layout/vProcess5"/>
    <dgm:cxn modelId="{B4A78EF5-D97A-4EFC-BD8C-7FDEC3ED1E19}" type="presOf" srcId="{DBDDDF42-4846-4E78-83FD-FDE08D6F2E1C}" destId="{10CE5D18-3B28-43FB-BF05-1ED480C95146}" srcOrd="0" destOrd="0" presId="urn:microsoft.com/office/officeart/2005/8/layout/vProcess5"/>
    <dgm:cxn modelId="{3D8B1499-EFA1-45A8-8F19-7C22C93B6B1A}" type="presParOf" srcId="{CCF12425-94FA-4F39-8393-451CD58EF9F9}" destId="{1967DDF8-FE4C-4A99-A367-78160B4267D7}" srcOrd="0" destOrd="0" presId="urn:microsoft.com/office/officeart/2005/8/layout/vProcess5"/>
    <dgm:cxn modelId="{8EB92AB8-1A69-4DCE-9A91-15E8286410CE}" type="presParOf" srcId="{CCF12425-94FA-4F39-8393-451CD58EF9F9}" destId="{36992A62-B2C7-466C-A450-2FCCB0E7A33A}" srcOrd="1" destOrd="0" presId="urn:microsoft.com/office/officeart/2005/8/layout/vProcess5"/>
    <dgm:cxn modelId="{848A212A-F0A2-4334-8225-F00932E51FC4}" type="presParOf" srcId="{CCF12425-94FA-4F39-8393-451CD58EF9F9}" destId="{10CE5D18-3B28-43FB-BF05-1ED480C95146}" srcOrd="2" destOrd="0" presId="urn:microsoft.com/office/officeart/2005/8/layout/vProcess5"/>
    <dgm:cxn modelId="{5772122A-C588-447C-B1F7-4D29B401D0AF}" type="presParOf" srcId="{CCF12425-94FA-4F39-8393-451CD58EF9F9}" destId="{279E9E6D-8BF2-42F2-80A7-0D503E92AE88}" srcOrd="3" destOrd="0" presId="urn:microsoft.com/office/officeart/2005/8/layout/vProcess5"/>
    <dgm:cxn modelId="{6B64F4A7-2165-4B24-A313-FD5A0FCD3679}" type="presParOf" srcId="{CCF12425-94FA-4F39-8393-451CD58EF9F9}" destId="{5AF46FFA-0D83-47C2-BAFE-74739817595B}" srcOrd="4" destOrd="0" presId="urn:microsoft.com/office/officeart/2005/8/layout/vProcess5"/>
    <dgm:cxn modelId="{B5B0290A-03EF-4D79-A69C-5541BAFFAA89}" type="presParOf" srcId="{CCF12425-94FA-4F39-8393-451CD58EF9F9}" destId="{1D1750EF-2E71-48C3-B473-46E292BD1504}" srcOrd="5" destOrd="0" presId="urn:microsoft.com/office/officeart/2005/8/layout/vProcess5"/>
    <dgm:cxn modelId="{87AFC548-E16D-4457-A059-124099742C89}" type="presParOf" srcId="{CCF12425-94FA-4F39-8393-451CD58EF9F9}" destId="{3F6E8BD7-1056-42F2-ADD2-18E9149E7479}" srcOrd="6" destOrd="0" presId="urn:microsoft.com/office/officeart/2005/8/layout/vProcess5"/>
    <dgm:cxn modelId="{8551AED1-E0ED-46D9-904A-5405C0248EE5}" type="presParOf" srcId="{CCF12425-94FA-4F39-8393-451CD58EF9F9}" destId="{1C496929-AAB1-4327-9B04-361FDC2168F7}" srcOrd="7" destOrd="0" presId="urn:microsoft.com/office/officeart/2005/8/layout/vProcess5"/>
    <dgm:cxn modelId="{F287D3B1-641A-4CFB-99D1-C3254A836C84}" type="presParOf" srcId="{CCF12425-94FA-4F39-8393-451CD58EF9F9}" destId="{14D4D1D7-A717-4ECC-A3EE-98D018E17323}" srcOrd="8" destOrd="0" presId="urn:microsoft.com/office/officeart/2005/8/layout/vProcess5"/>
    <dgm:cxn modelId="{17121C86-925C-49DA-801C-EA24C5048EBC}" type="presParOf" srcId="{CCF12425-94FA-4F39-8393-451CD58EF9F9}" destId="{3A589AF7-06B6-40E6-A099-A66DC495CB03}" srcOrd="9" destOrd="0" presId="urn:microsoft.com/office/officeart/2005/8/layout/vProcess5"/>
    <dgm:cxn modelId="{C39E9349-94ED-4645-A7F1-A9C023F64194}" type="presParOf" srcId="{CCF12425-94FA-4F39-8393-451CD58EF9F9}" destId="{73A636CE-FF14-4BCF-8C55-7D41B8D8D328}" srcOrd="10" destOrd="0" presId="urn:microsoft.com/office/officeart/2005/8/layout/vProcess5"/>
    <dgm:cxn modelId="{1F262E33-8FD5-4423-8C7A-283B8985B7EF}" type="presParOf" srcId="{CCF12425-94FA-4F39-8393-451CD58EF9F9}" destId="{B3747638-73EE-496D-93A3-8EF91AAE252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A30075-7FE9-484E-94F9-11A7DD348B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B9FE0C-E891-4AC4-BFC6-0CDE3AE3AB23}">
      <dgm:prSet/>
      <dgm:spPr/>
      <dgm:t>
        <a:bodyPr/>
        <a:lstStyle/>
        <a:p>
          <a:r>
            <a:rPr lang="en-US" b="1" i="0" baseline="0"/>
            <a:t>Challenge</a:t>
          </a:r>
          <a:r>
            <a:rPr lang="en-US" b="0" i="0" baseline="0"/>
            <a:t>: In overcrowded classrooms, it can be difficult to rearrange seating to promote gender mixing, as space may be limited and students may feel constrained.</a:t>
          </a:r>
          <a:endParaRPr lang="en-US"/>
        </a:p>
      </dgm:t>
    </dgm:pt>
    <dgm:pt modelId="{EC97069E-1EED-43E0-B696-EAF865D9E310}" type="parTrans" cxnId="{289DF508-1C60-49B1-A45E-36E1F8B72403}">
      <dgm:prSet/>
      <dgm:spPr/>
      <dgm:t>
        <a:bodyPr/>
        <a:lstStyle/>
        <a:p>
          <a:endParaRPr lang="en-US"/>
        </a:p>
      </dgm:t>
    </dgm:pt>
    <dgm:pt modelId="{36F035DB-66D1-43BD-8833-D97A25D938F4}" type="sibTrans" cxnId="{289DF508-1C60-49B1-A45E-36E1F8B72403}">
      <dgm:prSet/>
      <dgm:spPr/>
      <dgm:t>
        <a:bodyPr/>
        <a:lstStyle/>
        <a:p>
          <a:endParaRPr lang="en-US"/>
        </a:p>
      </dgm:t>
    </dgm:pt>
    <dgm:pt modelId="{CE8AB95C-162D-4B73-A789-136BD47CE4A6}">
      <dgm:prSet/>
      <dgm:spPr/>
      <dgm:t>
        <a:bodyPr/>
        <a:lstStyle/>
        <a:p>
          <a:r>
            <a:rPr lang="en-US" b="1" i="0" baseline="0" dirty="0"/>
            <a:t>Solution</a:t>
          </a:r>
          <a:r>
            <a:rPr lang="en-US" b="0" i="0" baseline="0" dirty="0"/>
            <a:t>: Instead of fully rearranging the classroom, teachers can pair or group boys and girls together during certain activities.  Even a one minute pair can give students an opportunity to interact with each other. For instance, during discussions or collaborative projects, have mixed-gender teams, ensuring that each group includes both boys and girls. This will foster interaction across genders without needing to permanently change seating arrangements.</a:t>
          </a:r>
          <a:endParaRPr lang="en-US" dirty="0"/>
        </a:p>
      </dgm:t>
    </dgm:pt>
    <dgm:pt modelId="{E7545931-4C08-402F-97F1-B9A9F1137205}" type="parTrans" cxnId="{EC18241F-580F-4F63-BA56-AC0B3B253C1D}">
      <dgm:prSet/>
      <dgm:spPr/>
      <dgm:t>
        <a:bodyPr/>
        <a:lstStyle/>
        <a:p>
          <a:endParaRPr lang="en-US"/>
        </a:p>
      </dgm:t>
    </dgm:pt>
    <dgm:pt modelId="{3E67D3B6-DF50-448B-A641-D1565B58958E}" type="sibTrans" cxnId="{EC18241F-580F-4F63-BA56-AC0B3B253C1D}">
      <dgm:prSet/>
      <dgm:spPr/>
      <dgm:t>
        <a:bodyPr/>
        <a:lstStyle/>
        <a:p>
          <a:endParaRPr lang="en-US"/>
        </a:p>
      </dgm:t>
    </dgm:pt>
    <dgm:pt modelId="{EA0CEFD6-BBC9-4B1A-B1C1-B53B51A62804}" type="pres">
      <dgm:prSet presAssocID="{15A30075-7FE9-484E-94F9-11A7DD348B3D}" presName="linear" presStyleCnt="0">
        <dgm:presLayoutVars>
          <dgm:animLvl val="lvl"/>
          <dgm:resizeHandles val="exact"/>
        </dgm:presLayoutVars>
      </dgm:prSet>
      <dgm:spPr/>
    </dgm:pt>
    <dgm:pt modelId="{14AA4948-6CE3-4594-BEA8-128414C27755}" type="pres">
      <dgm:prSet presAssocID="{96B9FE0C-E891-4AC4-BFC6-0CDE3AE3AB23}" presName="parentText" presStyleLbl="node1" presStyleIdx="0" presStyleCnt="2">
        <dgm:presLayoutVars>
          <dgm:chMax val="0"/>
          <dgm:bulletEnabled val="1"/>
        </dgm:presLayoutVars>
      </dgm:prSet>
      <dgm:spPr/>
    </dgm:pt>
    <dgm:pt modelId="{AA483A3D-9012-4AE9-8535-4959997DB721}" type="pres">
      <dgm:prSet presAssocID="{36F035DB-66D1-43BD-8833-D97A25D938F4}" presName="spacer" presStyleCnt="0"/>
      <dgm:spPr/>
    </dgm:pt>
    <dgm:pt modelId="{110BFEEB-532F-483C-9C5C-8B5B00AFE51F}" type="pres">
      <dgm:prSet presAssocID="{CE8AB95C-162D-4B73-A789-136BD47CE4A6}" presName="parentText" presStyleLbl="node1" presStyleIdx="1" presStyleCnt="2">
        <dgm:presLayoutVars>
          <dgm:chMax val="0"/>
          <dgm:bulletEnabled val="1"/>
        </dgm:presLayoutVars>
      </dgm:prSet>
      <dgm:spPr/>
    </dgm:pt>
  </dgm:ptLst>
  <dgm:cxnLst>
    <dgm:cxn modelId="{289DF508-1C60-49B1-A45E-36E1F8B72403}" srcId="{15A30075-7FE9-484E-94F9-11A7DD348B3D}" destId="{96B9FE0C-E891-4AC4-BFC6-0CDE3AE3AB23}" srcOrd="0" destOrd="0" parTransId="{EC97069E-1EED-43E0-B696-EAF865D9E310}" sibTransId="{36F035DB-66D1-43BD-8833-D97A25D938F4}"/>
    <dgm:cxn modelId="{EC18241F-580F-4F63-BA56-AC0B3B253C1D}" srcId="{15A30075-7FE9-484E-94F9-11A7DD348B3D}" destId="{CE8AB95C-162D-4B73-A789-136BD47CE4A6}" srcOrd="1" destOrd="0" parTransId="{E7545931-4C08-402F-97F1-B9A9F1137205}" sibTransId="{3E67D3B6-DF50-448B-A641-D1565B58958E}"/>
    <dgm:cxn modelId="{A990193C-2385-4A1F-81AF-0BEFD2039932}" type="presOf" srcId="{96B9FE0C-E891-4AC4-BFC6-0CDE3AE3AB23}" destId="{14AA4948-6CE3-4594-BEA8-128414C27755}" srcOrd="0" destOrd="0" presId="urn:microsoft.com/office/officeart/2005/8/layout/vList2"/>
    <dgm:cxn modelId="{B597CB4C-AE3B-402F-8B95-1FFD236F3917}" type="presOf" srcId="{15A30075-7FE9-484E-94F9-11A7DD348B3D}" destId="{EA0CEFD6-BBC9-4B1A-B1C1-B53B51A62804}" srcOrd="0" destOrd="0" presId="urn:microsoft.com/office/officeart/2005/8/layout/vList2"/>
    <dgm:cxn modelId="{D0FE8F7A-92D3-4425-9E5D-281FF7F6FE4D}" type="presOf" srcId="{CE8AB95C-162D-4B73-A789-136BD47CE4A6}" destId="{110BFEEB-532F-483C-9C5C-8B5B00AFE51F}" srcOrd="0" destOrd="0" presId="urn:microsoft.com/office/officeart/2005/8/layout/vList2"/>
    <dgm:cxn modelId="{02E64BE3-4275-4ABF-8CF8-68114D9CE17B}" type="presParOf" srcId="{EA0CEFD6-BBC9-4B1A-B1C1-B53B51A62804}" destId="{14AA4948-6CE3-4594-BEA8-128414C27755}" srcOrd="0" destOrd="0" presId="urn:microsoft.com/office/officeart/2005/8/layout/vList2"/>
    <dgm:cxn modelId="{85406B11-41DA-4811-97F9-437291C4E38E}" type="presParOf" srcId="{EA0CEFD6-BBC9-4B1A-B1C1-B53B51A62804}" destId="{AA483A3D-9012-4AE9-8535-4959997DB721}" srcOrd="1" destOrd="0" presId="urn:microsoft.com/office/officeart/2005/8/layout/vList2"/>
    <dgm:cxn modelId="{08896213-0BFE-4332-B2CA-2543898805EA}" type="presParOf" srcId="{EA0CEFD6-BBC9-4B1A-B1C1-B53B51A62804}" destId="{110BFEEB-532F-483C-9C5C-8B5B00AFE5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754603-920C-445D-8794-9F2B61693440}"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8FA71258-1107-41A0-BB6E-1B0790CE491F}">
      <dgm:prSet/>
      <dgm:spPr/>
      <dgm:t>
        <a:bodyPr/>
        <a:lstStyle/>
        <a:p>
          <a:r>
            <a:rPr lang="en-US" b="1" i="0" baseline="0"/>
            <a:t>Challenge</a:t>
          </a:r>
          <a:r>
            <a:rPr lang="en-US" b="0" i="0" baseline="0"/>
            <a:t>: With overcrowded classrooms, time constraints may limit opportunities for all students to participate fully in gender-balanced activities.</a:t>
          </a:r>
          <a:endParaRPr lang="en-US"/>
        </a:p>
      </dgm:t>
    </dgm:pt>
    <dgm:pt modelId="{C34FF25E-BE06-44B2-A1FD-1C289348ACDC}" type="parTrans" cxnId="{1A17B84E-5DCB-4928-8BB0-40CBA7651C8B}">
      <dgm:prSet/>
      <dgm:spPr/>
      <dgm:t>
        <a:bodyPr/>
        <a:lstStyle/>
        <a:p>
          <a:endParaRPr lang="en-US"/>
        </a:p>
      </dgm:t>
    </dgm:pt>
    <dgm:pt modelId="{CE8F02E6-9D1D-41FA-9A61-7121B6EFA08B}" type="sibTrans" cxnId="{1A17B84E-5DCB-4928-8BB0-40CBA7651C8B}">
      <dgm:prSet/>
      <dgm:spPr/>
      <dgm:t>
        <a:bodyPr/>
        <a:lstStyle/>
        <a:p>
          <a:endParaRPr lang="en-US"/>
        </a:p>
      </dgm:t>
    </dgm:pt>
    <dgm:pt modelId="{852071E7-7123-43D6-93F6-90A5657BFB52}">
      <dgm:prSet/>
      <dgm:spPr/>
      <dgm:t>
        <a:bodyPr/>
        <a:lstStyle/>
        <a:p>
          <a:r>
            <a:rPr lang="en-US" b="1" i="0" baseline="0"/>
            <a:t>Solution</a:t>
          </a:r>
          <a:r>
            <a:rPr lang="en-US" b="0" i="0" baseline="0"/>
            <a:t>: Implement </a:t>
          </a:r>
          <a:r>
            <a:rPr lang="en-US" b="1" i="0" baseline="0"/>
            <a:t>rotational learning stations</a:t>
          </a:r>
          <a:r>
            <a:rPr lang="en-US" b="0" i="0" baseline="0"/>
            <a:t> where different mixed-gender groups rotate through various learning tasks over the course of a lesson or week. Even if time is limited, each group gets an equal opportunity to participate in every task.</a:t>
          </a:r>
          <a:endParaRPr lang="en-US"/>
        </a:p>
      </dgm:t>
    </dgm:pt>
    <dgm:pt modelId="{CBCC6FBC-A518-4756-BCE0-ECC5F3ECDF6E}" type="parTrans" cxnId="{9D8A99D3-F612-467A-8D6B-709B0BF76D0E}">
      <dgm:prSet/>
      <dgm:spPr/>
      <dgm:t>
        <a:bodyPr/>
        <a:lstStyle/>
        <a:p>
          <a:endParaRPr lang="en-US"/>
        </a:p>
      </dgm:t>
    </dgm:pt>
    <dgm:pt modelId="{DE77F2E3-D023-45D6-A2DF-765CDA82AB7B}" type="sibTrans" cxnId="{9D8A99D3-F612-467A-8D6B-709B0BF76D0E}">
      <dgm:prSet/>
      <dgm:spPr/>
      <dgm:t>
        <a:bodyPr/>
        <a:lstStyle/>
        <a:p>
          <a:endParaRPr lang="en-US"/>
        </a:p>
      </dgm:t>
    </dgm:pt>
    <dgm:pt modelId="{307293A6-0238-4C82-97DF-5102130D017C}">
      <dgm:prSet/>
      <dgm:spPr/>
      <dgm:t>
        <a:bodyPr/>
        <a:lstStyle/>
        <a:p>
          <a:r>
            <a:rPr lang="en-US" b="1" i="0" baseline="0"/>
            <a:t>Activity</a:t>
          </a:r>
          <a:r>
            <a:rPr lang="en-US" b="0" i="0" baseline="0"/>
            <a:t>: Set up small, time-bound activities that each group must complete, rotating through them efficiently. For example, in a science lesson, one group may handle equipment, another may record data, and another may analyze results. Rotate these roles weekly to ensure equal gender participation. </a:t>
          </a:r>
          <a:endParaRPr lang="en-US"/>
        </a:p>
      </dgm:t>
    </dgm:pt>
    <dgm:pt modelId="{E23D827B-80AB-47E0-A417-35D60EF00798}" type="parTrans" cxnId="{D1A11C4F-60AC-496F-86EE-C77B6C9AD82B}">
      <dgm:prSet/>
      <dgm:spPr/>
      <dgm:t>
        <a:bodyPr/>
        <a:lstStyle/>
        <a:p>
          <a:endParaRPr lang="en-US"/>
        </a:p>
      </dgm:t>
    </dgm:pt>
    <dgm:pt modelId="{CDDD8CE4-FA99-4E8F-BB5E-377D61D9AB4C}" type="sibTrans" cxnId="{D1A11C4F-60AC-496F-86EE-C77B6C9AD82B}">
      <dgm:prSet/>
      <dgm:spPr/>
      <dgm:t>
        <a:bodyPr/>
        <a:lstStyle/>
        <a:p>
          <a:endParaRPr lang="en-US"/>
        </a:p>
      </dgm:t>
    </dgm:pt>
    <dgm:pt modelId="{71ECCAD0-A0A5-4451-8E2A-04BEA798F7B9}" type="pres">
      <dgm:prSet presAssocID="{11754603-920C-445D-8794-9F2B61693440}" presName="hierChild1" presStyleCnt="0">
        <dgm:presLayoutVars>
          <dgm:chPref val="1"/>
          <dgm:dir/>
          <dgm:animOne val="branch"/>
          <dgm:animLvl val="lvl"/>
          <dgm:resizeHandles/>
        </dgm:presLayoutVars>
      </dgm:prSet>
      <dgm:spPr/>
    </dgm:pt>
    <dgm:pt modelId="{4A06E9EF-C1B2-4224-9A27-CCF5CFB4DE55}" type="pres">
      <dgm:prSet presAssocID="{8FA71258-1107-41A0-BB6E-1B0790CE491F}" presName="hierRoot1" presStyleCnt="0"/>
      <dgm:spPr/>
    </dgm:pt>
    <dgm:pt modelId="{54311EF0-047A-4EC3-B591-2E1F5D03F2A7}" type="pres">
      <dgm:prSet presAssocID="{8FA71258-1107-41A0-BB6E-1B0790CE491F}" presName="composite" presStyleCnt="0"/>
      <dgm:spPr/>
    </dgm:pt>
    <dgm:pt modelId="{27550887-CFB4-47FC-B858-23D2EF2E6E89}" type="pres">
      <dgm:prSet presAssocID="{8FA71258-1107-41A0-BB6E-1B0790CE491F}" presName="background" presStyleLbl="node0" presStyleIdx="0" presStyleCnt="3"/>
      <dgm:spPr/>
    </dgm:pt>
    <dgm:pt modelId="{867A06AA-C405-4565-B452-74766AF71A15}" type="pres">
      <dgm:prSet presAssocID="{8FA71258-1107-41A0-BB6E-1B0790CE491F}" presName="text" presStyleLbl="fgAcc0" presStyleIdx="0" presStyleCnt="3">
        <dgm:presLayoutVars>
          <dgm:chPref val="3"/>
        </dgm:presLayoutVars>
      </dgm:prSet>
      <dgm:spPr/>
    </dgm:pt>
    <dgm:pt modelId="{32BDC6EC-A9B3-4DE9-B3EB-729D6351DAC0}" type="pres">
      <dgm:prSet presAssocID="{8FA71258-1107-41A0-BB6E-1B0790CE491F}" presName="hierChild2" presStyleCnt="0"/>
      <dgm:spPr/>
    </dgm:pt>
    <dgm:pt modelId="{D6637B91-CF98-4C53-83AB-856CBB18D8AC}" type="pres">
      <dgm:prSet presAssocID="{852071E7-7123-43D6-93F6-90A5657BFB52}" presName="hierRoot1" presStyleCnt="0"/>
      <dgm:spPr/>
    </dgm:pt>
    <dgm:pt modelId="{3EE2929F-D31F-4D2C-BD71-150E96BF64AE}" type="pres">
      <dgm:prSet presAssocID="{852071E7-7123-43D6-93F6-90A5657BFB52}" presName="composite" presStyleCnt="0"/>
      <dgm:spPr/>
    </dgm:pt>
    <dgm:pt modelId="{8C003F27-122D-441A-A6D9-08B97383833E}" type="pres">
      <dgm:prSet presAssocID="{852071E7-7123-43D6-93F6-90A5657BFB52}" presName="background" presStyleLbl="node0" presStyleIdx="1" presStyleCnt="3"/>
      <dgm:spPr/>
    </dgm:pt>
    <dgm:pt modelId="{86E215DA-22ED-4F36-B5F6-67BD57D99C76}" type="pres">
      <dgm:prSet presAssocID="{852071E7-7123-43D6-93F6-90A5657BFB52}" presName="text" presStyleLbl="fgAcc0" presStyleIdx="1" presStyleCnt="3">
        <dgm:presLayoutVars>
          <dgm:chPref val="3"/>
        </dgm:presLayoutVars>
      </dgm:prSet>
      <dgm:spPr/>
    </dgm:pt>
    <dgm:pt modelId="{12407F3E-58FB-45CE-9F3F-25328A629061}" type="pres">
      <dgm:prSet presAssocID="{852071E7-7123-43D6-93F6-90A5657BFB52}" presName="hierChild2" presStyleCnt="0"/>
      <dgm:spPr/>
    </dgm:pt>
    <dgm:pt modelId="{9B52F882-B252-490A-B3E5-D7045CDC68CD}" type="pres">
      <dgm:prSet presAssocID="{307293A6-0238-4C82-97DF-5102130D017C}" presName="hierRoot1" presStyleCnt="0"/>
      <dgm:spPr/>
    </dgm:pt>
    <dgm:pt modelId="{EDFCA4ED-9C28-4DCE-A2F3-53DEFE3A374B}" type="pres">
      <dgm:prSet presAssocID="{307293A6-0238-4C82-97DF-5102130D017C}" presName="composite" presStyleCnt="0"/>
      <dgm:spPr/>
    </dgm:pt>
    <dgm:pt modelId="{CB78FF0E-CED3-4464-B2F1-0CA221C1065A}" type="pres">
      <dgm:prSet presAssocID="{307293A6-0238-4C82-97DF-5102130D017C}" presName="background" presStyleLbl="node0" presStyleIdx="2" presStyleCnt="3"/>
      <dgm:spPr/>
    </dgm:pt>
    <dgm:pt modelId="{5C2A4C18-A14B-4F11-82E3-2EDFC0796782}" type="pres">
      <dgm:prSet presAssocID="{307293A6-0238-4C82-97DF-5102130D017C}" presName="text" presStyleLbl="fgAcc0" presStyleIdx="2" presStyleCnt="3">
        <dgm:presLayoutVars>
          <dgm:chPref val="3"/>
        </dgm:presLayoutVars>
      </dgm:prSet>
      <dgm:spPr/>
    </dgm:pt>
    <dgm:pt modelId="{7CB5623E-6555-4A4C-A9D2-9CB3FBAD0771}" type="pres">
      <dgm:prSet presAssocID="{307293A6-0238-4C82-97DF-5102130D017C}" presName="hierChild2" presStyleCnt="0"/>
      <dgm:spPr/>
    </dgm:pt>
  </dgm:ptLst>
  <dgm:cxnLst>
    <dgm:cxn modelId="{BECC8D34-41B8-4DCA-B91F-2FAD8D8A60A5}" type="presOf" srcId="{11754603-920C-445D-8794-9F2B61693440}" destId="{71ECCAD0-A0A5-4451-8E2A-04BEA798F7B9}" srcOrd="0" destOrd="0" presId="urn:microsoft.com/office/officeart/2005/8/layout/hierarchy1"/>
    <dgm:cxn modelId="{1A17B84E-5DCB-4928-8BB0-40CBA7651C8B}" srcId="{11754603-920C-445D-8794-9F2B61693440}" destId="{8FA71258-1107-41A0-BB6E-1B0790CE491F}" srcOrd="0" destOrd="0" parTransId="{C34FF25E-BE06-44B2-A1FD-1C289348ACDC}" sibTransId="{CE8F02E6-9D1D-41FA-9A61-7121B6EFA08B}"/>
    <dgm:cxn modelId="{D1A11C4F-60AC-496F-86EE-C77B6C9AD82B}" srcId="{11754603-920C-445D-8794-9F2B61693440}" destId="{307293A6-0238-4C82-97DF-5102130D017C}" srcOrd="2" destOrd="0" parTransId="{E23D827B-80AB-47E0-A417-35D60EF00798}" sibTransId="{CDDD8CE4-FA99-4E8F-BB5E-377D61D9AB4C}"/>
    <dgm:cxn modelId="{E3D6448E-42CC-4DC5-B0FB-CB9D9FAA099C}" type="presOf" srcId="{852071E7-7123-43D6-93F6-90A5657BFB52}" destId="{86E215DA-22ED-4F36-B5F6-67BD57D99C76}" srcOrd="0" destOrd="0" presId="urn:microsoft.com/office/officeart/2005/8/layout/hierarchy1"/>
    <dgm:cxn modelId="{0D2F3AB5-F0CA-43F4-8AB6-4D234FEE2976}" type="presOf" srcId="{8FA71258-1107-41A0-BB6E-1B0790CE491F}" destId="{867A06AA-C405-4565-B452-74766AF71A15}" srcOrd="0" destOrd="0" presId="urn:microsoft.com/office/officeart/2005/8/layout/hierarchy1"/>
    <dgm:cxn modelId="{9D8A99D3-F612-467A-8D6B-709B0BF76D0E}" srcId="{11754603-920C-445D-8794-9F2B61693440}" destId="{852071E7-7123-43D6-93F6-90A5657BFB52}" srcOrd="1" destOrd="0" parTransId="{CBCC6FBC-A518-4756-BCE0-ECC5F3ECDF6E}" sibTransId="{DE77F2E3-D023-45D6-A2DF-765CDA82AB7B}"/>
    <dgm:cxn modelId="{BF8EB6D9-C0F1-4FA6-9847-ABF76F266A12}" type="presOf" srcId="{307293A6-0238-4C82-97DF-5102130D017C}" destId="{5C2A4C18-A14B-4F11-82E3-2EDFC0796782}" srcOrd="0" destOrd="0" presId="urn:microsoft.com/office/officeart/2005/8/layout/hierarchy1"/>
    <dgm:cxn modelId="{175C6831-AE3B-4D76-81B4-2B3D8681CE01}" type="presParOf" srcId="{71ECCAD0-A0A5-4451-8E2A-04BEA798F7B9}" destId="{4A06E9EF-C1B2-4224-9A27-CCF5CFB4DE55}" srcOrd="0" destOrd="0" presId="urn:microsoft.com/office/officeart/2005/8/layout/hierarchy1"/>
    <dgm:cxn modelId="{0D19B28F-EE7A-4075-B4E3-1750A4F85D65}" type="presParOf" srcId="{4A06E9EF-C1B2-4224-9A27-CCF5CFB4DE55}" destId="{54311EF0-047A-4EC3-B591-2E1F5D03F2A7}" srcOrd="0" destOrd="0" presId="urn:microsoft.com/office/officeart/2005/8/layout/hierarchy1"/>
    <dgm:cxn modelId="{4F908C90-E699-41BC-BB0F-198F74CDA408}" type="presParOf" srcId="{54311EF0-047A-4EC3-B591-2E1F5D03F2A7}" destId="{27550887-CFB4-47FC-B858-23D2EF2E6E89}" srcOrd="0" destOrd="0" presId="urn:microsoft.com/office/officeart/2005/8/layout/hierarchy1"/>
    <dgm:cxn modelId="{AD0BE13E-2A98-49AD-90A5-F3098B818D9E}" type="presParOf" srcId="{54311EF0-047A-4EC3-B591-2E1F5D03F2A7}" destId="{867A06AA-C405-4565-B452-74766AF71A15}" srcOrd="1" destOrd="0" presId="urn:microsoft.com/office/officeart/2005/8/layout/hierarchy1"/>
    <dgm:cxn modelId="{142E50C9-B1FE-45CD-8694-675E79C9CC5D}" type="presParOf" srcId="{4A06E9EF-C1B2-4224-9A27-CCF5CFB4DE55}" destId="{32BDC6EC-A9B3-4DE9-B3EB-729D6351DAC0}" srcOrd="1" destOrd="0" presId="urn:microsoft.com/office/officeart/2005/8/layout/hierarchy1"/>
    <dgm:cxn modelId="{4D07E4BB-339C-4620-8074-FFB8B663FCEC}" type="presParOf" srcId="{71ECCAD0-A0A5-4451-8E2A-04BEA798F7B9}" destId="{D6637B91-CF98-4C53-83AB-856CBB18D8AC}" srcOrd="1" destOrd="0" presId="urn:microsoft.com/office/officeart/2005/8/layout/hierarchy1"/>
    <dgm:cxn modelId="{03F26C02-2973-4B09-9C4F-C605E6A7927E}" type="presParOf" srcId="{D6637B91-CF98-4C53-83AB-856CBB18D8AC}" destId="{3EE2929F-D31F-4D2C-BD71-150E96BF64AE}" srcOrd="0" destOrd="0" presId="urn:microsoft.com/office/officeart/2005/8/layout/hierarchy1"/>
    <dgm:cxn modelId="{B1DF9178-12A9-4E78-A502-CF2806ACF726}" type="presParOf" srcId="{3EE2929F-D31F-4D2C-BD71-150E96BF64AE}" destId="{8C003F27-122D-441A-A6D9-08B97383833E}" srcOrd="0" destOrd="0" presId="urn:microsoft.com/office/officeart/2005/8/layout/hierarchy1"/>
    <dgm:cxn modelId="{AD9503F5-9B18-4555-BF98-27B1ABB4B101}" type="presParOf" srcId="{3EE2929F-D31F-4D2C-BD71-150E96BF64AE}" destId="{86E215DA-22ED-4F36-B5F6-67BD57D99C76}" srcOrd="1" destOrd="0" presId="urn:microsoft.com/office/officeart/2005/8/layout/hierarchy1"/>
    <dgm:cxn modelId="{28AAE4B6-8E76-4B30-A249-BB0307C95CEC}" type="presParOf" srcId="{D6637B91-CF98-4C53-83AB-856CBB18D8AC}" destId="{12407F3E-58FB-45CE-9F3F-25328A629061}" srcOrd="1" destOrd="0" presId="urn:microsoft.com/office/officeart/2005/8/layout/hierarchy1"/>
    <dgm:cxn modelId="{3C3E5E1E-BBFB-47D2-BB8F-D6E22049501F}" type="presParOf" srcId="{71ECCAD0-A0A5-4451-8E2A-04BEA798F7B9}" destId="{9B52F882-B252-490A-B3E5-D7045CDC68CD}" srcOrd="2" destOrd="0" presId="urn:microsoft.com/office/officeart/2005/8/layout/hierarchy1"/>
    <dgm:cxn modelId="{167EA641-8B59-42E5-AE74-28354D7E9E6F}" type="presParOf" srcId="{9B52F882-B252-490A-B3E5-D7045CDC68CD}" destId="{EDFCA4ED-9C28-4DCE-A2F3-53DEFE3A374B}" srcOrd="0" destOrd="0" presId="urn:microsoft.com/office/officeart/2005/8/layout/hierarchy1"/>
    <dgm:cxn modelId="{F150A0FD-D044-4B26-8AE6-1F156F834FC3}" type="presParOf" srcId="{EDFCA4ED-9C28-4DCE-A2F3-53DEFE3A374B}" destId="{CB78FF0E-CED3-4464-B2F1-0CA221C1065A}" srcOrd="0" destOrd="0" presId="urn:microsoft.com/office/officeart/2005/8/layout/hierarchy1"/>
    <dgm:cxn modelId="{F7512366-D7A1-4FD8-B5BD-A2F2D713C6D3}" type="presParOf" srcId="{EDFCA4ED-9C28-4DCE-A2F3-53DEFE3A374B}" destId="{5C2A4C18-A14B-4F11-82E3-2EDFC0796782}" srcOrd="1" destOrd="0" presId="urn:microsoft.com/office/officeart/2005/8/layout/hierarchy1"/>
    <dgm:cxn modelId="{51EDA4F1-EE5D-4287-AD42-3BEE7EC305C3}" type="presParOf" srcId="{9B52F882-B252-490A-B3E5-D7045CDC68CD}" destId="{7CB5623E-6555-4A4C-A9D2-9CB3FBAD07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9EC58C-5B75-4AB1-8D20-9BCCB40926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148777-C61C-4BB7-B945-16C771C30DEE}">
      <dgm:prSet/>
      <dgm:spPr/>
      <dgm:t>
        <a:bodyPr/>
        <a:lstStyle/>
        <a:p>
          <a:r>
            <a:rPr lang="en-US" b="1" i="0" baseline="0" dirty="0"/>
            <a:t>Motivate Boys and Men to Join the Movement:</a:t>
          </a:r>
          <a:br>
            <a:rPr lang="en-US" b="0" i="0" baseline="0" dirty="0"/>
          </a:br>
          <a:r>
            <a:rPr lang="en-US" b="0" i="0" baseline="0" dirty="0"/>
            <a:t>Engage boys by showcasing male role models advocating for gender equality.</a:t>
          </a:r>
          <a:br>
            <a:rPr lang="en-US" b="0" i="0" baseline="0" dirty="0"/>
          </a:br>
          <a:r>
            <a:rPr lang="en-US" b="1" i="0" baseline="0" dirty="0"/>
            <a:t>Example:</a:t>
          </a:r>
          <a:r>
            <a:rPr lang="en-US" b="0" i="0" baseline="0" dirty="0"/>
            <a:t> In a rural Vietnamese village, a group of male students performs a skit at the local school about standing up against domestic violence, inspiring other boys to get involved in community efforts for gender equality.</a:t>
          </a:r>
          <a:endParaRPr lang="en-US" dirty="0"/>
        </a:p>
      </dgm:t>
    </dgm:pt>
    <dgm:pt modelId="{F6BE90DA-CB9A-4902-9C55-674AB3F13962}" type="parTrans" cxnId="{9AD22837-58EC-4442-8F26-158881313BC1}">
      <dgm:prSet/>
      <dgm:spPr/>
      <dgm:t>
        <a:bodyPr/>
        <a:lstStyle/>
        <a:p>
          <a:endParaRPr lang="en-US"/>
        </a:p>
      </dgm:t>
    </dgm:pt>
    <dgm:pt modelId="{9582C021-C524-4ACC-8D6A-DF6067BC481B}" type="sibTrans" cxnId="{9AD22837-58EC-4442-8F26-158881313BC1}">
      <dgm:prSet/>
      <dgm:spPr/>
      <dgm:t>
        <a:bodyPr/>
        <a:lstStyle/>
        <a:p>
          <a:endParaRPr lang="en-US"/>
        </a:p>
      </dgm:t>
    </dgm:pt>
    <dgm:pt modelId="{3FFEA4DC-BE0A-4CEB-A32B-98502BC8CB02}">
      <dgm:prSet/>
      <dgm:spPr/>
      <dgm:t>
        <a:bodyPr/>
        <a:lstStyle/>
        <a:p>
          <a:r>
            <a:rPr lang="en-US" b="1" i="0" baseline="0" dirty="0"/>
            <a:t>Create Safe Spaces for Redefining Masculinity:</a:t>
          </a:r>
          <a:br>
            <a:rPr lang="en-US" b="0" i="0" baseline="0" dirty="0"/>
          </a:br>
          <a:r>
            <a:rPr lang="en-US" b="0" i="0" baseline="0" dirty="0"/>
            <a:t>Provide workshops where boys can discuss manhood and learn from positive male role models.</a:t>
          </a:r>
          <a:br>
            <a:rPr lang="en-US" b="0" i="0" baseline="0" dirty="0"/>
          </a:br>
          <a:r>
            <a:rPr lang="en-US" b="1" i="0" baseline="0" dirty="0"/>
            <a:t>Example:</a:t>
          </a:r>
          <a:r>
            <a:rPr lang="en-US" b="0" i="0" baseline="0" dirty="0"/>
            <a:t> A school in the Red River Delta hosts discussion groups led by a respected male teacher, allowing boys to challenge stereotypes and learn how to respect women while sharing household responsibilities.</a:t>
          </a:r>
          <a:endParaRPr lang="en-US" dirty="0"/>
        </a:p>
      </dgm:t>
    </dgm:pt>
    <dgm:pt modelId="{3A758221-9F93-49A7-AE81-5ED6C1A6722E}" type="parTrans" cxnId="{F3BCF5C7-4E83-41BC-AB90-5A274ABCAE40}">
      <dgm:prSet/>
      <dgm:spPr/>
      <dgm:t>
        <a:bodyPr/>
        <a:lstStyle/>
        <a:p>
          <a:endParaRPr lang="en-US"/>
        </a:p>
      </dgm:t>
    </dgm:pt>
    <dgm:pt modelId="{C0A40A6C-DCFA-4884-B3FA-B09E970004F6}" type="sibTrans" cxnId="{F3BCF5C7-4E83-41BC-AB90-5A274ABCAE40}">
      <dgm:prSet/>
      <dgm:spPr/>
      <dgm:t>
        <a:bodyPr/>
        <a:lstStyle/>
        <a:p>
          <a:endParaRPr lang="en-US"/>
        </a:p>
      </dgm:t>
    </dgm:pt>
    <dgm:pt modelId="{C31EACCB-A14C-4A49-B4D4-06CF53E0C82D}">
      <dgm:prSet/>
      <dgm:spPr/>
      <dgm:t>
        <a:bodyPr/>
        <a:lstStyle/>
        <a:p>
          <a:r>
            <a:rPr lang="en-US" b="1" i="0" baseline="0" dirty="0"/>
            <a:t>Focus on Positive Change:</a:t>
          </a:r>
          <a:br>
            <a:rPr lang="en-US" b="0" i="0" baseline="0" dirty="0"/>
          </a:br>
          <a:r>
            <a:rPr lang="en-US" b="0" i="0" baseline="0" dirty="0"/>
            <a:t>Highlight the benefits men and boys gain from supporting gender equality.</a:t>
          </a:r>
          <a:br>
            <a:rPr lang="en-US" b="0" i="0" baseline="0" dirty="0"/>
          </a:br>
          <a:r>
            <a:rPr lang="en-US" b="1" i="0" baseline="0" dirty="0"/>
            <a:t>Example:</a:t>
          </a:r>
          <a:r>
            <a:rPr lang="en-US" b="0" i="0" baseline="0" dirty="0"/>
            <a:t> A local TV program in central Vietnam features interviews with fathers who support their daughters’ education, celebrating how their involvement is changing traditional gender roles and benefiting their families.</a:t>
          </a:r>
          <a:endParaRPr lang="en-US" dirty="0"/>
        </a:p>
      </dgm:t>
    </dgm:pt>
    <dgm:pt modelId="{C9FF13E9-9590-4A1B-9002-B459BEECA254}" type="parTrans" cxnId="{E60663A1-214F-47AD-BC15-8ED9E33832F4}">
      <dgm:prSet/>
      <dgm:spPr/>
      <dgm:t>
        <a:bodyPr/>
        <a:lstStyle/>
        <a:p>
          <a:endParaRPr lang="en-US"/>
        </a:p>
      </dgm:t>
    </dgm:pt>
    <dgm:pt modelId="{34F3BA5B-E16D-4346-A56E-AC5F1245F7BD}" type="sibTrans" cxnId="{E60663A1-214F-47AD-BC15-8ED9E33832F4}">
      <dgm:prSet/>
      <dgm:spPr/>
      <dgm:t>
        <a:bodyPr/>
        <a:lstStyle/>
        <a:p>
          <a:endParaRPr lang="en-US"/>
        </a:p>
      </dgm:t>
    </dgm:pt>
    <dgm:pt modelId="{34A5C2A2-B6B4-44FD-9B7C-EB7BC9E7D109}" type="pres">
      <dgm:prSet presAssocID="{9D9EC58C-5B75-4AB1-8D20-9BCCB4092645}" presName="root" presStyleCnt="0">
        <dgm:presLayoutVars>
          <dgm:dir/>
          <dgm:resizeHandles val="exact"/>
        </dgm:presLayoutVars>
      </dgm:prSet>
      <dgm:spPr/>
    </dgm:pt>
    <dgm:pt modelId="{D78DC099-6D92-4FCA-A250-EA3C769CD608}" type="pres">
      <dgm:prSet presAssocID="{5B148777-C61C-4BB7-B945-16C771C30DEE}" presName="compNode" presStyleCnt="0"/>
      <dgm:spPr/>
    </dgm:pt>
    <dgm:pt modelId="{F9636BB8-27F9-4001-A60D-3EAFF4CE9E67}" type="pres">
      <dgm:prSet presAssocID="{5B148777-C61C-4BB7-B945-16C771C30DEE}" presName="bgRect" presStyleLbl="bgShp" presStyleIdx="0" presStyleCnt="3"/>
      <dgm:spPr/>
    </dgm:pt>
    <dgm:pt modelId="{ABE1869D-FB77-4830-BE4D-644B5162776E}" type="pres">
      <dgm:prSet presAssocID="{5B148777-C61C-4BB7-B945-16C771C30D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7288FDA8-BA91-4A2A-9C27-8FA7289AE5EE}" type="pres">
      <dgm:prSet presAssocID="{5B148777-C61C-4BB7-B945-16C771C30DEE}" presName="spaceRect" presStyleCnt="0"/>
      <dgm:spPr/>
    </dgm:pt>
    <dgm:pt modelId="{FAB68FF4-295F-4931-9475-11A5B13ED949}" type="pres">
      <dgm:prSet presAssocID="{5B148777-C61C-4BB7-B945-16C771C30DEE}" presName="parTx" presStyleLbl="revTx" presStyleIdx="0" presStyleCnt="3" custScaleX="101237">
        <dgm:presLayoutVars>
          <dgm:chMax val="0"/>
          <dgm:chPref val="0"/>
        </dgm:presLayoutVars>
      </dgm:prSet>
      <dgm:spPr/>
    </dgm:pt>
    <dgm:pt modelId="{6D8427A0-77C8-4A37-BEAF-B82C30844552}" type="pres">
      <dgm:prSet presAssocID="{9582C021-C524-4ACC-8D6A-DF6067BC481B}" presName="sibTrans" presStyleCnt="0"/>
      <dgm:spPr/>
    </dgm:pt>
    <dgm:pt modelId="{1A6EBDB1-07AB-4DE4-86A0-CA2668C5EC1A}" type="pres">
      <dgm:prSet presAssocID="{3FFEA4DC-BE0A-4CEB-A32B-98502BC8CB02}" presName="compNode" presStyleCnt="0"/>
      <dgm:spPr/>
    </dgm:pt>
    <dgm:pt modelId="{A2CD729E-E956-4116-8F06-E53A2E56F2EF}" type="pres">
      <dgm:prSet presAssocID="{3FFEA4DC-BE0A-4CEB-A32B-98502BC8CB02}" presName="bgRect" presStyleLbl="bgShp" presStyleIdx="1" presStyleCnt="3"/>
      <dgm:spPr/>
    </dgm:pt>
    <dgm:pt modelId="{1619595C-E102-4864-B086-F790AC34B643}" type="pres">
      <dgm:prSet presAssocID="{3FFEA4DC-BE0A-4CEB-A32B-98502BC8CB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EB46F1B1-5881-49B1-BFB2-4717DC67D61B}" type="pres">
      <dgm:prSet presAssocID="{3FFEA4DC-BE0A-4CEB-A32B-98502BC8CB02}" presName="spaceRect" presStyleCnt="0"/>
      <dgm:spPr/>
    </dgm:pt>
    <dgm:pt modelId="{CF85BA2C-1C51-4C1C-B953-50C7B681206B}" type="pres">
      <dgm:prSet presAssocID="{3FFEA4DC-BE0A-4CEB-A32B-98502BC8CB02}" presName="parTx" presStyleLbl="revTx" presStyleIdx="1" presStyleCnt="3" custScaleX="109089">
        <dgm:presLayoutVars>
          <dgm:chMax val="0"/>
          <dgm:chPref val="0"/>
        </dgm:presLayoutVars>
      </dgm:prSet>
      <dgm:spPr/>
    </dgm:pt>
    <dgm:pt modelId="{7F177D68-F5A0-4250-BE19-7009626A43E1}" type="pres">
      <dgm:prSet presAssocID="{C0A40A6C-DCFA-4884-B3FA-B09E970004F6}" presName="sibTrans" presStyleCnt="0"/>
      <dgm:spPr/>
    </dgm:pt>
    <dgm:pt modelId="{317D7D92-2A25-4A8F-A3E2-8053B4E796AE}" type="pres">
      <dgm:prSet presAssocID="{C31EACCB-A14C-4A49-B4D4-06CF53E0C82D}" presName="compNode" presStyleCnt="0"/>
      <dgm:spPr/>
    </dgm:pt>
    <dgm:pt modelId="{E0CFC2F9-F0F4-4383-A77E-65FA10313439}" type="pres">
      <dgm:prSet presAssocID="{C31EACCB-A14C-4A49-B4D4-06CF53E0C82D}" presName="bgRect" presStyleLbl="bgShp" presStyleIdx="2" presStyleCnt="3"/>
      <dgm:spPr/>
    </dgm:pt>
    <dgm:pt modelId="{6214D53C-2BAA-4654-8B82-D0AD96C5CDA6}" type="pres">
      <dgm:prSet presAssocID="{C31EACCB-A14C-4A49-B4D4-06CF53E0C8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vision"/>
        </a:ext>
      </dgm:extLst>
    </dgm:pt>
    <dgm:pt modelId="{CD40F8B4-AB65-4E33-8B1B-23A92C990A0E}" type="pres">
      <dgm:prSet presAssocID="{C31EACCB-A14C-4A49-B4D4-06CF53E0C82D}" presName="spaceRect" presStyleCnt="0"/>
      <dgm:spPr/>
    </dgm:pt>
    <dgm:pt modelId="{F3EDCD5D-A895-4DBB-923D-08905D7D934B}" type="pres">
      <dgm:prSet presAssocID="{C31EACCB-A14C-4A49-B4D4-06CF53E0C82D}" presName="parTx" presStyleLbl="revTx" presStyleIdx="2" presStyleCnt="3" custScaleX="101687">
        <dgm:presLayoutVars>
          <dgm:chMax val="0"/>
          <dgm:chPref val="0"/>
        </dgm:presLayoutVars>
      </dgm:prSet>
      <dgm:spPr/>
    </dgm:pt>
  </dgm:ptLst>
  <dgm:cxnLst>
    <dgm:cxn modelId="{9AD22837-58EC-4442-8F26-158881313BC1}" srcId="{9D9EC58C-5B75-4AB1-8D20-9BCCB4092645}" destId="{5B148777-C61C-4BB7-B945-16C771C30DEE}" srcOrd="0" destOrd="0" parTransId="{F6BE90DA-CB9A-4902-9C55-674AB3F13962}" sibTransId="{9582C021-C524-4ACC-8D6A-DF6067BC481B}"/>
    <dgm:cxn modelId="{8DFE3766-0335-45E5-B253-5007267AFF39}" type="presOf" srcId="{5B148777-C61C-4BB7-B945-16C771C30DEE}" destId="{FAB68FF4-295F-4931-9475-11A5B13ED949}" srcOrd="0" destOrd="0" presId="urn:microsoft.com/office/officeart/2018/2/layout/IconVerticalSolidList"/>
    <dgm:cxn modelId="{D0D7E74D-3B01-4973-A2DA-631A7CF63587}" type="presOf" srcId="{C31EACCB-A14C-4A49-B4D4-06CF53E0C82D}" destId="{F3EDCD5D-A895-4DBB-923D-08905D7D934B}" srcOrd="0" destOrd="0" presId="urn:microsoft.com/office/officeart/2018/2/layout/IconVerticalSolidList"/>
    <dgm:cxn modelId="{E60663A1-214F-47AD-BC15-8ED9E33832F4}" srcId="{9D9EC58C-5B75-4AB1-8D20-9BCCB4092645}" destId="{C31EACCB-A14C-4A49-B4D4-06CF53E0C82D}" srcOrd="2" destOrd="0" parTransId="{C9FF13E9-9590-4A1B-9002-B459BEECA254}" sibTransId="{34F3BA5B-E16D-4346-A56E-AC5F1245F7BD}"/>
    <dgm:cxn modelId="{F3BCF5C7-4E83-41BC-AB90-5A274ABCAE40}" srcId="{9D9EC58C-5B75-4AB1-8D20-9BCCB4092645}" destId="{3FFEA4DC-BE0A-4CEB-A32B-98502BC8CB02}" srcOrd="1" destOrd="0" parTransId="{3A758221-9F93-49A7-AE81-5ED6C1A6722E}" sibTransId="{C0A40A6C-DCFA-4884-B3FA-B09E970004F6}"/>
    <dgm:cxn modelId="{B55B4BCD-A83F-488D-8D08-7A26CB9B3341}" type="presOf" srcId="{3FFEA4DC-BE0A-4CEB-A32B-98502BC8CB02}" destId="{CF85BA2C-1C51-4C1C-B953-50C7B681206B}" srcOrd="0" destOrd="0" presId="urn:microsoft.com/office/officeart/2018/2/layout/IconVerticalSolidList"/>
    <dgm:cxn modelId="{9EAA5FFE-E726-447F-A3D5-6877DC09FB73}" type="presOf" srcId="{9D9EC58C-5B75-4AB1-8D20-9BCCB4092645}" destId="{34A5C2A2-B6B4-44FD-9B7C-EB7BC9E7D109}" srcOrd="0" destOrd="0" presId="urn:microsoft.com/office/officeart/2018/2/layout/IconVerticalSolidList"/>
    <dgm:cxn modelId="{70157EC1-984F-4029-A831-976EE8CD9011}" type="presParOf" srcId="{34A5C2A2-B6B4-44FD-9B7C-EB7BC9E7D109}" destId="{D78DC099-6D92-4FCA-A250-EA3C769CD608}" srcOrd="0" destOrd="0" presId="urn:microsoft.com/office/officeart/2018/2/layout/IconVerticalSolidList"/>
    <dgm:cxn modelId="{D5B2D685-E7BE-44D8-B31C-2C2D27397BA8}" type="presParOf" srcId="{D78DC099-6D92-4FCA-A250-EA3C769CD608}" destId="{F9636BB8-27F9-4001-A60D-3EAFF4CE9E67}" srcOrd="0" destOrd="0" presId="urn:microsoft.com/office/officeart/2018/2/layout/IconVerticalSolidList"/>
    <dgm:cxn modelId="{5E9F32AA-1C35-4BCA-96A3-47E49A4A377C}" type="presParOf" srcId="{D78DC099-6D92-4FCA-A250-EA3C769CD608}" destId="{ABE1869D-FB77-4830-BE4D-644B5162776E}" srcOrd="1" destOrd="0" presId="urn:microsoft.com/office/officeart/2018/2/layout/IconVerticalSolidList"/>
    <dgm:cxn modelId="{F6451240-8B23-4681-BE8C-2478DFD55984}" type="presParOf" srcId="{D78DC099-6D92-4FCA-A250-EA3C769CD608}" destId="{7288FDA8-BA91-4A2A-9C27-8FA7289AE5EE}" srcOrd="2" destOrd="0" presId="urn:microsoft.com/office/officeart/2018/2/layout/IconVerticalSolidList"/>
    <dgm:cxn modelId="{E5896E5B-980C-4477-9C15-F476F1283CFD}" type="presParOf" srcId="{D78DC099-6D92-4FCA-A250-EA3C769CD608}" destId="{FAB68FF4-295F-4931-9475-11A5B13ED949}" srcOrd="3" destOrd="0" presId="urn:microsoft.com/office/officeart/2018/2/layout/IconVerticalSolidList"/>
    <dgm:cxn modelId="{63467B12-1FA4-4FF8-BA05-EA1A73844FD7}" type="presParOf" srcId="{34A5C2A2-B6B4-44FD-9B7C-EB7BC9E7D109}" destId="{6D8427A0-77C8-4A37-BEAF-B82C30844552}" srcOrd="1" destOrd="0" presId="urn:microsoft.com/office/officeart/2018/2/layout/IconVerticalSolidList"/>
    <dgm:cxn modelId="{56659EC0-AD9B-47EB-9046-A21D0FFD0C93}" type="presParOf" srcId="{34A5C2A2-B6B4-44FD-9B7C-EB7BC9E7D109}" destId="{1A6EBDB1-07AB-4DE4-86A0-CA2668C5EC1A}" srcOrd="2" destOrd="0" presId="urn:microsoft.com/office/officeart/2018/2/layout/IconVerticalSolidList"/>
    <dgm:cxn modelId="{B9D1DDB2-3B9C-4237-AC9D-FAE55CA0A84C}" type="presParOf" srcId="{1A6EBDB1-07AB-4DE4-86A0-CA2668C5EC1A}" destId="{A2CD729E-E956-4116-8F06-E53A2E56F2EF}" srcOrd="0" destOrd="0" presId="urn:microsoft.com/office/officeart/2018/2/layout/IconVerticalSolidList"/>
    <dgm:cxn modelId="{A89170E9-A323-41FB-AAD5-3ADFD4A902BF}" type="presParOf" srcId="{1A6EBDB1-07AB-4DE4-86A0-CA2668C5EC1A}" destId="{1619595C-E102-4864-B086-F790AC34B643}" srcOrd="1" destOrd="0" presId="urn:microsoft.com/office/officeart/2018/2/layout/IconVerticalSolidList"/>
    <dgm:cxn modelId="{8CD8A27D-7D87-4A41-9E08-7B24315C7133}" type="presParOf" srcId="{1A6EBDB1-07AB-4DE4-86A0-CA2668C5EC1A}" destId="{EB46F1B1-5881-49B1-BFB2-4717DC67D61B}" srcOrd="2" destOrd="0" presId="urn:microsoft.com/office/officeart/2018/2/layout/IconVerticalSolidList"/>
    <dgm:cxn modelId="{BA112850-571A-4B46-B977-5915C8D4ED83}" type="presParOf" srcId="{1A6EBDB1-07AB-4DE4-86A0-CA2668C5EC1A}" destId="{CF85BA2C-1C51-4C1C-B953-50C7B681206B}" srcOrd="3" destOrd="0" presId="urn:microsoft.com/office/officeart/2018/2/layout/IconVerticalSolidList"/>
    <dgm:cxn modelId="{9464BF6E-CFD8-42DE-9A2A-8C6D947A4E74}" type="presParOf" srcId="{34A5C2A2-B6B4-44FD-9B7C-EB7BC9E7D109}" destId="{7F177D68-F5A0-4250-BE19-7009626A43E1}" srcOrd="3" destOrd="0" presId="urn:microsoft.com/office/officeart/2018/2/layout/IconVerticalSolidList"/>
    <dgm:cxn modelId="{C9E9FA79-3652-4C42-A610-0387C5C1214F}" type="presParOf" srcId="{34A5C2A2-B6B4-44FD-9B7C-EB7BC9E7D109}" destId="{317D7D92-2A25-4A8F-A3E2-8053B4E796AE}" srcOrd="4" destOrd="0" presId="urn:microsoft.com/office/officeart/2018/2/layout/IconVerticalSolidList"/>
    <dgm:cxn modelId="{C9B5F9FA-2613-4F85-BCC4-862E608AA576}" type="presParOf" srcId="{317D7D92-2A25-4A8F-A3E2-8053B4E796AE}" destId="{E0CFC2F9-F0F4-4383-A77E-65FA10313439}" srcOrd="0" destOrd="0" presId="urn:microsoft.com/office/officeart/2018/2/layout/IconVerticalSolidList"/>
    <dgm:cxn modelId="{B920F096-BD4F-42E3-936D-05489577C94B}" type="presParOf" srcId="{317D7D92-2A25-4A8F-A3E2-8053B4E796AE}" destId="{6214D53C-2BAA-4654-8B82-D0AD96C5CDA6}" srcOrd="1" destOrd="0" presId="urn:microsoft.com/office/officeart/2018/2/layout/IconVerticalSolidList"/>
    <dgm:cxn modelId="{17FC5C08-4D52-4F0F-91D9-968018F3089B}" type="presParOf" srcId="{317D7D92-2A25-4A8F-A3E2-8053B4E796AE}" destId="{CD40F8B4-AB65-4E33-8B1B-23A92C990A0E}" srcOrd="2" destOrd="0" presId="urn:microsoft.com/office/officeart/2018/2/layout/IconVerticalSolidList"/>
    <dgm:cxn modelId="{E8759CCC-E931-46E5-8FC2-25EEB6F35BA4}" type="presParOf" srcId="{317D7D92-2A25-4A8F-A3E2-8053B4E796AE}" destId="{F3EDCD5D-A895-4DBB-923D-08905D7D93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7B985-C17A-4746-9C43-BA876FDBDEFF}">
      <dsp:nvSpPr>
        <dsp:cNvPr id="0" name=""/>
        <dsp:cNvSpPr/>
      </dsp:nvSpPr>
      <dsp:spPr>
        <a:xfrm>
          <a:off x="1642276" y="444"/>
          <a:ext cx="2114133" cy="2114133"/>
        </a:xfrm>
        <a:prstGeom prst="down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i="0" kern="1200" baseline="0"/>
            <a:t>Teaching and learning approaches that address the unique needs of both boys and girls.</a:t>
          </a:r>
          <a:endParaRPr lang="en-US" sz="1100" kern="1200"/>
        </a:p>
      </dsp:txBody>
      <dsp:txXfrm>
        <a:off x="2170809" y="444"/>
        <a:ext cx="1057067" cy="1744160"/>
      </dsp:txXfrm>
    </dsp:sp>
    <dsp:sp modelId="{73EA81B4-BBD6-4E1C-BCDF-7021825299C7}">
      <dsp:nvSpPr>
        <dsp:cNvPr id="0" name=""/>
        <dsp:cNvSpPr/>
      </dsp:nvSpPr>
      <dsp:spPr>
        <a:xfrm rot="7200000">
          <a:off x="2864639" y="2117639"/>
          <a:ext cx="2114133" cy="2114133"/>
        </a:xfrm>
        <a:prstGeom prst="down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i="0" kern="1200" baseline="0"/>
            <a:t>Not just focused on girls but aims to close the historical and cultural gaps they face. </a:t>
          </a:r>
          <a:endParaRPr lang="en-US" sz="1100" kern="1200"/>
        </a:p>
      </dsp:txBody>
      <dsp:txXfrm rot="-5400000">
        <a:off x="3209829" y="2738665"/>
        <a:ext cx="1744160" cy="1057067"/>
      </dsp:txXfrm>
    </dsp:sp>
    <dsp:sp modelId="{A4185B62-3663-454E-8325-0EDB3814A171}">
      <dsp:nvSpPr>
        <dsp:cNvPr id="0" name=""/>
        <dsp:cNvSpPr/>
      </dsp:nvSpPr>
      <dsp:spPr>
        <a:xfrm rot="14400000">
          <a:off x="419913" y="2117639"/>
          <a:ext cx="2114133" cy="2114133"/>
        </a:xfrm>
        <a:prstGeom prst="down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inclusive learning environment that supports both boys and girls in overcoming gender-related barriers.</a:t>
          </a:r>
        </a:p>
      </dsp:txBody>
      <dsp:txXfrm rot="5400000">
        <a:off x="444697" y="2738665"/>
        <a:ext cx="1744160" cy="1057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71680-BC63-4AAC-92FB-C2EBF6EC445E}">
      <dsp:nvSpPr>
        <dsp:cNvPr id="0" name=""/>
        <dsp:cNvSpPr/>
      </dsp:nvSpPr>
      <dsp:spPr>
        <a:xfrm>
          <a:off x="878087" y="5578"/>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Research and Data Collection</a:t>
          </a:r>
          <a:endParaRPr lang="en-US" sz="800" kern="1200"/>
        </a:p>
      </dsp:txBody>
      <dsp:txXfrm>
        <a:off x="878087" y="5578"/>
        <a:ext cx="2238774" cy="1343264"/>
      </dsp:txXfrm>
    </dsp:sp>
    <dsp:sp modelId="{3B02E70D-4629-4752-9F7B-6FD0A4895EFC}">
      <dsp:nvSpPr>
        <dsp:cNvPr id="0" name=""/>
        <dsp:cNvSpPr/>
      </dsp:nvSpPr>
      <dsp:spPr>
        <a:xfrm>
          <a:off x="3340739" y="5578"/>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dirty="0"/>
            <a:t>Task</a:t>
          </a:r>
          <a:r>
            <a:rPr lang="en-US" sz="800" b="0" i="0" kern="1200" baseline="0" dirty="0"/>
            <a:t>: Ask students to research how climate change affects men and women differently, particularly in agricultural communities. For instance, men and women may have different responsibilities in farming (e.g., men may handle more physically intensive labor, while women manage household farming duties and resource collection).</a:t>
          </a:r>
          <a:endParaRPr lang="en-US" sz="800" kern="1200" dirty="0"/>
        </a:p>
      </dsp:txBody>
      <dsp:txXfrm>
        <a:off x="3340739" y="5578"/>
        <a:ext cx="2238774" cy="1343264"/>
      </dsp:txXfrm>
    </dsp:sp>
    <dsp:sp modelId="{772F16F0-4D6E-4E25-97C8-5F07E8784B5B}">
      <dsp:nvSpPr>
        <dsp:cNvPr id="0" name=""/>
        <dsp:cNvSpPr/>
      </dsp:nvSpPr>
      <dsp:spPr>
        <a:xfrm>
          <a:off x="5803391" y="5578"/>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Action</a:t>
          </a:r>
          <a:r>
            <a:rPr lang="en-US" sz="800" b="0" i="0" kern="1200" baseline="0"/>
            <a:t>: Encourage students to explore case studies both from rural regions of Vietnam and internationally. They can use a variety of sources such as reports, government data, or interviews with local farmers, NGOs, or environmental groups.</a:t>
          </a:r>
          <a:endParaRPr lang="en-US" sz="800" kern="1200"/>
        </a:p>
      </dsp:txBody>
      <dsp:txXfrm>
        <a:off x="5803391" y="5578"/>
        <a:ext cx="2238774" cy="1343264"/>
      </dsp:txXfrm>
    </dsp:sp>
    <dsp:sp modelId="{F78D8597-7D2A-457A-B9E6-B19C3FB5AA9B}">
      <dsp:nvSpPr>
        <dsp:cNvPr id="0" name=""/>
        <dsp:cNvSpPr/>
      </dsp:nvSpPr>
      <dsp:spPr>
        <a:xfrm>
          <a:off x="878087" y="1572720"/>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Analysis of Gender Roles</a:t>
          </a:r>
          <a:r>
            <a:rPr lang="en-US" sz="800" b="0" i="0" kern="1200" baseline="0"/>
            <a:t>:</a:t>
          </a:r>
          <a:endParaRPr lang="en-US" sz="800" kern="1200"/>
        </a:p>
      </dsp:txBody>
      <dsp:txXfrm>
        <a:off x="878087" y="1572720"/>
        <a:ext cx="2238774" cy="1343264"/>
      </dsp:txXfrm>
    </dsp:sp>
    <dsp:sp modelId="{2D990BA5-64D2-45EE-90CB-1F1F43D4F2A0}">
      <dsp:nvSpPr>
        <dsp:cNvPr id="0" name=""/>
        <dsp:cNvSpPr/>
      </dsp:nvSpPr>
      <dsp:spPr>
        <a:xfrm>
          <a:off x="3340739" y="1572720"/>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Discussion</a:t>
          </a:r>
          <a:r>
            <a:rPr lang="en-US" sz="800" b="0" i="0" kern="1200" baseline="0"/>
            <a:t>: Have students discuss how gender roles impact decision-making, labor distribution, and resource access in their research. For example, they might find that women are less likely to have a voice in community decisions about environmental management, even though they are often responsible for water collection or household food production.</a:t>
          </a:r>
          <a:endParaRPr lang="en-US" sz="800" kern="1200"/>
        </a:p>
      </dsp:txBody>
      <dsp:txXfrm>
        <a:off x="3340739" y="1572720"/>
        <a:ext cx="2238774" cy="1343264"/>
      </dsp:txXfrm>
    </dsp:sp>
    <dsp:sp modelId="{71C903DB-1518-43E5-B988-43BCC42CF1AC}">
      <dsp:nvSpPr>
        <dsp:cNvPr id="0" name=""/>
        <dsp:cNvSpPr/>
      </dsp:nvSpPr>
      <dsp:spPr>
        <a:xfrm>
          <a:off x="5803391" y="1572720"/>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Reflection</a:t>
          </a:r>
          <a:r>
            <a:rPr lang="en-US" sz="800" b="0" i="0" kern="1200" baseline="0"/>
            <a:t>: Guide students to reflect on how traditional gender roles might limit participation or lead to unequal impacts from climate-related events like floods or droughts.</a:t>
          </a:r>
          <a:endParaRPr lang="en-US" sz="800" kern="1200"/>
        </a:p>
      </dsp:txBody>
      <dsp:txXfrm>
        <a:off x="5803391" y="1572720"/>
        <a:ext cx="2238774" cy="1343264"/>
      </dsp:txXfrm>
    </dsp:sp>
    <dsp:sp modelId="{DE5A739A-5B18-4AC4-BB26-7B2FD849D3C3}">
      <dsp:nvSpPr>
        <dsp:cNvPr id="0" name=""/>
        <dsp:cNvSpPr/>
      </dsp:nvSpPr>
      <dsp:spPr>
        <a:xfrm>
          <a:off x="878087" y="3139863"/>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Student Presentations</a:t>
          </a:r>
          <a:r>
            <a:rPr lang="en-US" sz="800" b="0" i="0" kern="1200" baseline="0"/>
            <a:t>:</a:t>
          </a:r>
          <a:endParaRPr lang="en-US" sz="800" kern="1200"/>
        </a:p>
      </dsp:txBody>
      <dsp:txXfrm>
        <a:off x="878087" y="3139863"/>
        <a:ext cx="2238774" cy="1343264"/>
      </dsp:txXfrm>
    </dsp:sp>
    <dsp:sp modelId="{216A61D0-3BEB-41CA-B46D-A8F3AADC0664}">
      <dsp:nvSpPr>
        <dsp:cNvPr id="0" name=""/>
        <dsp:cNvSpPr/>
      </dsp:nvSpPr>
      <dsp:spPr>
        <a:xfrm>
          <a:off x="3340739" y="3139863"/>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Presentation</a:t>
          </a:r>
          <a:r>
            <a:rPr lang="en-US" sz="800" b="0" i="0" kern="1200" baseline="0"/>
            <a:t>: After researching and analyzing the issue, students present their findings to the class. They can focus on how gender influences roles in agriculture, environmental management, and community decision-making.</a:t>
          </a:r>
          <a:endParaRPr lang="en-US" sz="800" kern="1200"/>
        </a:p>
      </dsp:txBody>
      <dsp:txXfrm>
        <a:off x="3340739" y="3139863"/>
        <a:ext cx="2238774" cy="1343264"/>
      </dsp:txXfrm>
    </dsp:sp>
    <dsp:sp modelId="{CE85A485-A1C7-4E99-ADC1-9DCFDDFA4C3C}">
      <dsp:nvSpPr>
        <dsp:cNvPr id="0" name=""/>
        <dsp:cNvSpPr/>
      </dsp:nvSpPr>
      <dsp:spPr>
        <a:xfrm>
          <a:off x="5803391" y="3139863"/>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Creative Output</a:t>
          </a:r>
          <a:r>
            <a:rPr lang="en-US" sz="800" b="0" i="0" kern="1200" baseline="0"/>
            <a:t>: Presentations can take various forms, such as a PowerPoint, a group discussion, a short video, or even a mock community meeting where students role-play decision-makers addressing climate issues from different gendered perspectives.</a:t>
          </a:r>
          <a:endParaRPr lang="en-US" sz="800" kern="1200"/>
        </a:p>
      </dsp:txBody>
      <dsp:txXfrm>
        <a:off x="5803391" y="3139863"/>
        <a:ext cx="2238774" cy="1343264"/>
      </dsp:txXfrm>
    </dsp:sp>
    <dsp:sp modelId="{DC2C9FD4-73E6-4CF1-93DC-FFCBA6C9D0FB}">
      <dsp:nvSpPr>
        <dsp:cNvPr id="0" name=""/>
        <dsp:cNvSpPr/>
      </dsp:nvSpPr>
      <dsp:spPr>
        <a:xfrm>
          <a:off x="878087" y="4707005"/>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Discussion and Action</a:t>
          </a:r>
          <a:r>
            <a:rPr lang="en-US" sz="800" b="0" i="0" kern="1200" baseline="0"/>
            <a:t>:</a:t>
          </a:r>
          <a:endParaRPr lang="en-US" sz="800" kern="1200"/>
        </a:p>
      </dsp:txBody>
      <dsp:txXfrm>
        <a:off x="878087" y="4707005"/>
        <a:ext cx="2238774" cy="1343264"/>
      </dsp:txXfrm>
    </dsp:sp>
    <dsp:sp modelId="{389E07E4-0AFF-4679-95FD-95BEBAA244C8}">
      <dsp:nvSpPr>
        <dsp:cNvPr id="0" name=""/>
        <dsp:cNvSpPr/>
      </dsp:nvSpPr>
      <dsp:spPr>
        <a:xfrm>
          <a:off x="3340739" y="4707005"/>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Debrief</a:t>
          </a:r>
          <a:r>
            <a:rPr lang="en-US" sz="800" b="0" i="0" kern="1200" baseline="0"/>
            <a:t>: Following the presentations, engage the class in a discussion on the solutions they’ve identified. How can gender equality be integrated into efforts to address climate change? What policies or practices could ensure women’s voices are included in decision-making?</a:t>
          </a:r>
          <a:endParaRPr lang="en-US" sz="800" kern="1200"/>
        </a:p>
      </dsp:txBody>
      <dsp:txXfrm>
        <a:off x="3340739" y="4707005"/>
        <a:ext cx="2238774" cy="1343264"/>
      </dsp:txXfrm>
    </dsp:sp>
    <dsp:sp modelId="{9DE05557-BA49-43AD-95E3-C5E5CBE8A69C}">
      <dsp:nvSpPr>
        <dsp:cNvPr id="0" name=""/>
        <dsp:cNvSpPr/>
      </dsp:nvSpPr>
      <dsp:spPr>
        <a:xfrm>
          <a:off x="5803391" y="4707005"/>
          <a:ext cx="2238774" cy="134326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0" kern="1200" baseline="0"/>
            <a:t>Project Extension</a:t>
          </a:r>
          <a:r>
            <a:rPr lang="en-US" sz="800" b="0" i="0" kern="1200" baseline="0"/>
            <a:t>: Consider extending the project by having students develop proposals for how their own communities could address gender inequality in climate adaptation strategies. For example, students might propose community gardens where both men and women are involved in decision-making, or a public awareness campaign that highlights women’s roles in sustainable farming.</a:t>
          </a:r>
          <a:endParaRPr lang="en-US" sz="800" kern="1200"/>
        </a:p>
      </dsp:txBody>
      <dsp:txXfrm>
        <a:off x="5803391" y="4707005"/>
        <a:ext cx="2238774" cy="1343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92A62-B2C7-466C-A450-2FCCB0E7A33A}">
      <dsp:nvSpPr>
        <dsp:cNvPr id="0" name=""/>
        <dsp:cNvSpPr/>
      </dsp:nvSpPr>
      <dsp:spPr>
        <a:xfrm>
          <a:off x="0" y="0"/>
          <a:ext cx="8887739" cy="763865"/>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way a classroom is organized can have either a positive or negative impact on the learning experience for both girls and boys.</a:t>
          </a:r>
          <a:r>
            <a:rPr lang="en-US" sz="1700" b="0" i="0" kern="1200" baseline="0" dirty="0"/>
            <a:t> Some of the good practices: </a:t>
          </a:r>
          <a:endParaRPr lang="en-US" sz="1700" kern="1200" dirty="0"/>
        </a:p>
      </dsp:txBody>
      <dsp:txXfrm>
        <a:off x="22373" y="22373"/>
        <a:ext cx="7998921" cy="719119"/>
      </dsp:txXfrm>
    </dsp:sp>
    <dsp:sp modelId="{10CE5D18-3B28-43FB-BF05-1ED480C95146}">
      <dsp:nvSpPr>
        <dsp:cNvPr id="0" name=""/>
        <dsp:cNvSpPr/>
      </dsp:nvSpPr>
      <dsp:spPr>
        <a:xfrm>
          <a:off x="744348" y="902750"/>
          <a:ext cx="8887739" cy="763865"/>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Classroom set-up that mixes girls and boys </a:t>
          </a:r>
          <a:endParaRPr lang="en-US" sz="1700" kern="1200"/>
        </a:p>
      </dsp:txBody>
      <dsp:txXfrm>
        <a:off x="766721" y="925123"/>
        <a:ext cx="7602132" cy="719119"/>
      </dsp:txXfrm>
    </dsp:sp>
    <dsp:sp modelId="{279E9E6D-8BF2-42F2-80A7-0D503E92AE88}">
      <dsp:nvSpPr>
        <dsp:cNvPr id="0" name=""/>
        <dsp:cNvSpPr/>
      </dsp:nvSpPr>
      <dsp:spPr>
        <a:xfrm>
          <a:off x="1477586" y="1805501"/>
          <a:ext cx="8887739" cy="763865"/>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Classroom set-up that enhances participation of both girls and boys</a:t>
          </a:r>
          <a:endParaRPr lang="en-US" sz="1700" kern="1200" dirty="0"/>
        </a:p>
      </dsp:txBody>
      <dsp:txXfrm>
        <a:off x="1499959" y="1827874"/>
        <a:ext cx="7613241" cy="719119"/>
      </dsp:txXfrm>
    </dsp:sp>
    <dsp:sp modelId="{5AF46FFA-0D83-47C2-BAFE-74739817595B}">
      <dsp:nvSpPr>
        <dsp:cNvPr id="0" name=""/>
        <dsp:cNvSpPr/>
      </dsp:nvSpPr>
      <dsp:spPr>
        <a:xfrm>
          <a:off x="2221934" y="2708252"/>
          <a:ext cx="8887739" cy="763865"/>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Arrangement of the desks that encourages quiet students to speak out and overcome shyness</a:t>
          </a:r>
          <a:endParaRPr lang="en-US" sz="1700" kern="1200"/>
        </a:p>
      </dsp:txBody>
      <dsp:txXfrm>
        <a:off x="2244307" y="2730625"/>
        <a:ext cx="7602132" cy="719119"/>
      </dsp:txXfrm>
    </dsp:sp>
    <dsp:sp modelId="{1D1750EF-2E71-48C3-B473-46E292BD1504}">
      <dsp:nvSpPr>
        <dsp:cNvPr id="0" name=""/>
        <dsp:cNvSpPr/>
      </dsp:nvSpPr>
      <dsp:spPr>
        <a:xfrm>
          <a:off x="8391226" y="585051"/>
          <a:ext cx="496512" cy="4965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502941" y="585051"/>
        <a:ext cx="273082" cy="373625"/>
      </dsp:txXfrm>
    </dsp:sp>
    <dsp:sp modelId="{3F6E8BD7-1056-42F2-ADD2-18E9149E7479}">
      <dsp:nvSpPr>
        <dsp:cNvPr id="0" name=""/>
        <dsp:cNvSpPr/>
      </dsp:nvSpPr>
      <dsp:spPr>
        <a:xfrm>
          <a:off x="9135574" y="1487802"/>
          <a:ext cx="496512" cy="4965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247289" y="1487802"/>
        <a:ext cx="273082" cy="373625"/>
      </dsp:txXfrm>
    </dsp:sp>
    <dsp:sp modelId="{1C496929-AAB1-4327-9B04-361FDC2168F7}">
      <dsp:nvSpPr>
        <dsp:cNvPr id="0" name=""/>
        <dsp:cNvSpPr/>
      </dsp:nvSpPr>
      <dsp:spPr>
        <a:xfrm>
          <a:off x="9868812" y="2390553"/>
          <a:ext cx="496512" cy="4965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980527" y="2390553"/>
        <a:ext cx="273082" cy="373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A4948-6CE3-4594-BEA8-128414C27755}">
      <dsp:nvSpPr>
        <dsp:cNvPr id="0" name=""/>
        <dsp:cNvSpPr/>
      </dsp:nvSpPr>
      <dsp:spPr>
        <a:xfrm>
          <a:off x="0" y="208189"/>
          <a:ext cx="10488433" cy="106287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baseline="0"/>
            <a:t>Challenge</a:t>
          </a:r>
          <a:r>
            <a:rPr lang="en-US" sz="1500" b="0" i="0" kern="1200" baseline="0"/>
            <a:t>: In overcrowded classrooms, it can be difficult to rearrange seating to promote gender mixing, as space may be limited and students may feel constrained.</a:t>
          </a:r>
          <a:endParaRPr lang="en-US" sz="1500" kern="1200"/>
        </a:p>
      </dsp:txBody>
      <dsp:txXfrm>
        <a:off x="51885" y="260074"/>
        <a:ext cx="10384663" cy="959101"/>
      </dsp:txXfrm>
    </dsp:sp>
    <dsp:sp modelId="{110BFEEB-532F-483C-9C5C-8B5B00AFE51F}">
      <dsp:nvSpPr>
        <dsp:cNvPr id="0" name=""/>
        <dsp:cNvSpPr/>
      </dsp:nvSpPr>
      <dsp:spPr>
        <a:xfrm>
          <a:off x="0" y="1314261"/>
          <a:ext cx="10488433" cy="106287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baseline="0" dirty="0"/>
            <a:t>Solution</a:t>
          </a:r>
          <a:r>
            <a:rPr lang="en-US" sz="1500" b="0" i="0" kern="1200" baseline="0" dirty="0"/>
            <a:t>: Instead of fully rearranging the classroom, teachers can pair or group boys and girls together during certain activities.  Even a one minute pair can give students an opportunity to interact with each other. For instance, during discussions or collaborative projects, have mixed-gender teams, ensuring that each group includes both boys and girls. This will foster interaction across genders without needing to permanently change seating arrangements.</a:t>
          </a:r>
          <a:endParaRPr lang="en-US" sz="1500" kern="1200" dirty="0"/>
        </a:p>
      </dsp:txBody>
      <dsp:txXfrm>
        <a:off x="51885" y="1366146"/>
        <a:ext cx="10384663" cy="959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50887-CFB4-47FC-B858-23D2EF2E6E89}">
      <dsp:nvSpPr>
        <dsp:cNvPr id="0" name=""/>
        <dsp:cNvSpPr/>
      </dsp:nvSpPr>
      <dsp:spPr>
        <a:xfrm>
          <a:off x="0" y="579090"/>
          <a:ext cx="3124595" cy="198411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867A06AA-C405-4565-B452-74766AF71A15}">
      <dsp:nvSpPr>
        <dsp:cNvPr id="0" name=""/>
        <dsp:cNvSpPr/>
      </dsp:nvSpPr>
      <dsp:spPr>
        <a:xfrm>
          <a:off x="347177" y="908909"/>
          <a:ext cx="3124595" cy="19841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t>Challenge</a:t>
          </a:r>
          <a:r>
            <a:rPr lang="en-US" sz="1400" b="0" i="0" kern="1200" baseline="0"/>
            <a:t>: With overcrowded classrooms, time constraints may limit opportunities for all students to participate fully in gender-balanced activities.</a:t>
          </a:r>
          <a:endParaRPr lang="en-US" sz="1400" kern="1200"/>
        </a:p>
      </dsp:txBody>
      <dsp:txXfrm>
        <a:off x="405290" y="967022"/>
        <a:ext cx="3008369" cy="1867892"/>
      </dsp:txXfrm>
    </dsp:sp>
    <dsp:sp modelId="{8C003F27-122D-441A-A6D9-08B97383833E}">
      <dsp:nvSpPr>
        <dsp:cNvPr id="0" name=""/>
        <dsp:cNvSpPr/>
      </dsp:nvSpPr>
      <dsp:spPr>
        <a:xfrm>
          <a:off x="3818950" y="579090"/>
          <a:ext cx="3124595" cy="198411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86E215DA-22ED-4F36-B5F6-67BD57D99C76}">
      <dsp:nvSpPr>
        <dsp:cNvPr id="0" name=""/>
        <dsp:cNvSpPr/>
      </dsp:nvSpPr>
      <dsp:spPr>
        <a:xfrm>
          <a:off x="4166127" y="908909"/>
          <a:ext cx="3124595" cy="19841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t>Solution</a:t>
          </a:r>
          <a:r>
            <a:rPr lang="en-US" sz="1400" b="0" i="0" kern="1200" baseline="0"/>
            <a:t>: Implement </a:t>
          </a:r>
          <a:r>
            <a:rPr lang="en-US" sz="1400" b="1" i="0" kern="1200" baseline="0"/>
            <a:t>rotational learning stations</a:t>
          </a:r>
          <a:r>
            <a:rPr lang="en-US" sz="1400" b="0" i="0" kern="1200" baseline="0"/>
            <a:t> where different mixed-gender groups rotate through various learning tasks over the course of a lesson or week. Even if time is limited, each group gets an equal opportunity to participate in every task.</a:t>
          </a:r>
          <a:endParaRPr lang="en-US" sz="1400" kern="1200"/>
        </a:p>
      </dsp:txBody>
      <dsp:txXfrm>
        <a:off x="4224240" y="967022"/>
        <a:ext cx="3008369" cy="1867892"/>
      </dsp:txXfrm>
    </dsp:sp>
    <dsp:sp modelId="{CB78FF0E-CED3-4464-B2F1-0CA221C1065A}">
      <dsp:nvSpPr>
        <dsp:cNvPr id="0" name=""/>
        <dsp:cNvSpPr/>
      </dsp:nvSpPr>
      <dsp:spPr>
        <a:xfrm>
          <a:off x="7637900" y="579090"/>
          <a:ext cx="3124595" cy="198411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5C2A4C18-A14B-4F11-82E3-2EDFC0796782}">
      <dsp:nvSpPr>
        <dsp:cNvPr id="0" name=""/>
        <dsp:cNvSpPr/>
      </dsp:nvSpPr>
      <dsp:spPr>
        <a:xfrm>
          <a:off x="7985078" y="908909"/>
          <a:ext cx="3124595" cy="19841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t>Activity</a:t>
          </a:r>
          <a:r>
            <a:rPr lang="en-US" sz="1400" b="0" i="0" kern="1200" baseline="0"/>
            <a:t>: Set up small, time-bound activities that each group must complete, rotating through them efficiently. For example, in a science lesson, one group may handle equipment, another may record data, and another may analyze results. Rotate these roles weekly to ensure equal gender participation. </a:t>
          </a:r>
          <a:endParaRPr lang="en-US" sz="1400" kern="1200"/>
        </a:p>
      </dsp:txBody>
      <dsp:txXfrm>
        <a:off x="8043191" y="967022"/>
        <a:ext cx="3008369" cy="18678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36BB8-27F9-4001-A60D-3EAFF4CE9E67}">
      <dsp:nvSpPr>
        <dsp:cNvPr id="0" name=""/>
        <dsp:cNvSpPr/>
      </dsp:nvSpPr>
      <dsp:spPr>
        <a:xfrm>
          <a:off x="-12701" y="8631"/>
          <a:ext cx="6668792" cy="16766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E1869D-FB77-4830-BE4D-644B5162776E}">
      <dsp:nvSpPr>
        <dsp:cNvPr id="0" name=""/>
        <dsp:cNvSpPr/>
      </dsp:nvSpPr>
      <dsp:spPr>
        <a:xfrm>
          <a:off x="494496" y="385885"/>
          <a:ext cx="923981" cy="922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B68FF4-295F-4931-9475-11A5B13ED949}">
      <dsp:nvSpPr>
        <dsp:cNvPr id="0" name=""/>
        <dsp:cNvSpPr/>
      </dsp:nvSpPr>
      <dsp:spPr>
        <a:xfrm>
          <a:off x="1897538" y="8631"/>
          <a:ext cx="4605357" cy="167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623" tIns="177623" rIns="177623" bIns="177623" numCol="1" spcCol="1270" anchor="ctr" anchorCtr="0">
          <a:noAutofit/>
        </a:bodyPr>
        <a:lstStyle/>
        <a:p>
          <a:pPr marL="0" lvl="0" indent="0" algn="l" defTabSz="622300">
            <a:lnSpc>
              <a:spcPct val="90000"/>
            </a:lnSpc>
            <a:spcBef>
              <a:spcPct val="0"/>
            </a:spcBef>
            <a:spcAft>
              <a:spcPct val="35000"/>
            </a:spcAft>
            <a:buNone/>
          </a:pPr>
          <a:r>
            <a:rPr lang="en-US" sz="1400" b="1" i="0" kern="1200" baseline="0" dirty="0"/>
            <a:t>Motivate Boys and Men to Join the Movement:</a:t>
          </a:r>
          <a:br>
            <a:rPr lang="en-US" sz="1400" b="0" i="0" kern="1200" baseline="0" dirty="0"/>
          </a:br>
          <a:r>
            <a:rPr lang="en-US" sz="1400" b="0" i="0" kern="1200" baseline="0" dirty="0"/>
            <a:t>Engage boys by showcasing male role models advocating for gender equality.</a:t>
          </a:r>
          <a:br>
            <a:rPr lang="en-US" sz="1400" b="0" i="0" kern="1200" baseline="0" dirty="0"/>
          </a:br>
          <a:r>
            <a:rPr lang="en-US" sz="1400" b="1" i="0" kern="1200" baseline="0" dirty="0"/>
            <a:t>Example:</a:t>
          </a:r>
          <a:r>
            <a:rPr lang="en-US" sz="1400" b="0" i="0" kern="1200" baseline="0" dirty="0"/>
            <a:t> In a rural Vietnamese village, a group of male students performs a skit at the local school about standing up against domestic violence, inspiring other boys to get involved in community efforts for gender equality.</a:t>
          </a:r>
          <a:endParaRPr lang="en-US" sz="1400" kern="1200" dirty="0"/>
        </a:p>
      </dsp:txBody>
      <dsp:txXfrm>
        <a:off x="1897538" y="8631"/>
        <a:ext cx="4605357" cy="1678325"/>
      </dsp:txXfrm>
    </dsp:sp>
    <dsp:sp modelId="{A2CD729E-E956-4116-8F06-E53A2E56F2EF}">
      <dsp:nvSpPr>
        <dsp:cNvPr id="0" name=""/>
        <dsp:cNvSpPr/>
      </dsp:nvSpPr>
      <dsp:spPr>
        <a:xfrm>
          <a:off x="-12701" y="2049837"/>
          <a:ext cx="6668792" cy="16766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9595C-E102-4864-B086-F790AC34B643}">
      <dsp:nvSpPr>
        <dsp:cNvPr id="0" name=""/>
        <dsp:cNvSpPr/>
      </dsp:nvSpPr>
      <dsp:spPr>
        <a:xfrm>
          <a:off x="494496" y="2427091"/>
          <a:ext cx="923981" cy="922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85BA2C-1C51-4C1C-B953-50C7B681206B}">
      <dsp:nvSpPr>
        <dsp:cNvPr id="0" name=""/>
        <dsp:cNvSpPr/>
      </dsp:nvSpPr>
      <dsp:spPr>
        <a:xfrm>
          <a:off x="1718941" y="2049837"/>
          <a:ext cx="4962551" cy="167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623" tIns="177623" rIns="177623" bIns="177623" numCol="1" spcCol="1270" anchor="ctr" anchorCtr="0">
          <a:noAutofit/>
        </a:bodyPr>
        <a:lstStyle/>
        <a:p>
          <a:pPr marL="0" lvl="0" indent="0" algn="l" defTabSz="622300">
            <a:lnSpc>
              <a:spcPct val="90000"/>
            </a:lnSpc>
            <a:spcBef>
              <a:spcPct val="0"/>
            </a:spcBef>
            <a:spcAft>
              <a:spcPct val="35000"/>
            </a:spcAft>
            <a:buNone/>
          </a:pPr>
          <a:r>
            <a:rPr lang="en-US" sz="1400" b="1" i="0" kern="1200" baseline="0" dirty="0"/>
            <a:t>Create Safe Spaces for Redefining Masculinity:</a:t>
          </a:r>
          <a:br>
            <a:rPr lang="en-US" sz="1400" b="0" i="0" kern="1200" baseline="0" dirty="0"/>
          </a:br>
          <a:r>
            <a:rPr lang="en-US" sz="1400" b="0" i="0" kern="1200" baseline="0" dirty="0"/>
            <a:t>Provide workshops where boys can discuss manhood and learn from positive male role models.</a:t>
          </a:r>
          <a:br>
            <a:rPr lang="en-US" sz="1400" b="0" i="0" kern="1200" baseline="0" dirty="0"/>
          </a:br>
          <a:r>
            <a:rPr lang="en-US" sz="1400" b="1" i="0" kern="1200" baseline="0" dirty="0"/>
            <a:t>Example:</a:t>
          </a:r>
          <a:r>
            <a:rPr lang="en-US" sz="1400" b="0" i="0" kern="1200" baseline="0" dirty="0"/>
            <a:t> A school in the Red River Delta hosts discussion groups led by a respected male teacher, allowing boys to challenge stereotypes and learn how to respect women while sharing household responsibilities.</a:t>
          </a:r>
          <a:endParaRPr lang="en-US" sz="1400" kern="1200" dirty="0"/>
        </a:p>
      </dsp:txBody>
      <dsp:txXfrm>
        <a:off x="1718941" y="2049837"/>
        <a:ext cx="4962551" cy="1678325"/>
      </dsp:txXfrm>
    </dsp:sp>
    <dsp:sp modelId="{E0CFC2F9-F0F4-4383-A77E-65FA10313439}">
      <dsp:nvSpPr>
        <dsp:cNvPr id="0" name=""/>
        <dsp:cNvSpPr/>
      </dsp:nvSpPr>
      <dsp:spPr>
        <a:xfrm>
          <a:off x="-12701" y="4091043"/>
          <a:ext cx="6668792" cy="16766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14D53C-2BAA-4654-8B82-D0AD96C5CDA6}">
      <dsp:nvSpPr>
        <dsp:cNvPr id="0" name=""/>
        <dsp:cNvSpPr/>
      </dsp:nvSpPr>
      <dsp:spPr>
        <a:xfrm>
          <a:off x="494496" y="4468297"/>
          <a:ext cx="923981" cy="9221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DCD5D-A895-4DBB-923D-08905D7D934B}">
      <dsp:nvSpPr>
        <dsp:cNvPr id="0" name=""/>
        <dsp:cNvSpPr/>
      </dsp:nvSpPr>
      <dsp:spPr>
        <a:xfrm>
          <a:off x="1887303" y="4091043"/>
          <a:ext cx="4625828" cy="167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623" tIns="177623" rIns="177623" bIns="177623" numCol="1" spcCol="1270" anchor="ctr" anchorCtr="0">
          <a:noAutofit/>
        </a:bodyPr>
        <a:lstStyle/>
        <a:p>
          <a:pPr marL="0" lvl="0" indent="0" algn="l" defTabSz="622300">
            <a:lnSpc>
              <a:spcPct val="90000"/>
            </a:lnSpc>
            <a:spcBef>
              <a:spcPct val="0"/>
            </a:spcBef>
            <a:spcAft>
              <a:spcPct val="35000"/>
            </a:spcAft>
            <a:buNone/>
          </a:pPr>
          <a:r>
            <a:rPr lang="en-US" sz="1400" b="1" i="0" kern="1200" baseline="0" dirty="0"/>
            <a:t>Focus on Positive Change:</a:t>
          </a:r>
          <a:br>
            <a:rPr lang="en-US" sz="1400" b="0" i="0" kern="1200" baseline="0" dirty="0"/>
          </a:br>
          <a:r>
            <a:rPr lang="en-US" sz="1400" b="0" i="0" kern="1200" baseline="0" dirty="0"/>
            <a:t>Highlight the benefits men and boys gain from supporting gender equality.</a:t>
          </a:r>
          <a:br>
            <a:rPr lang="en-US" sz="1400" b="0" i="0" kern="1200" baseline="0" dirty="0"/>
          </a:br>
          <a:r>
            <a:rPr lang="en-US" sz="1400" b="1" i="0" kern="1200" baseline="0" dirty="0"/>
            <a:t>Example:</a:t>
          </a:r>
          <a:r>
            <a:rPr lang="en-US" sz="1400" b="0" i="0" kern="1200" baseline="0" dirty="0"/>
            <a:t> A local TV program in central Vietnam features interviews with fathers who support their daughters’ education, celebrating how their involvement is changing traditional gender roles and benefiting their families.</a:t>
          </a:r>
          <a:endParaRPr lang="en-US" sz="1400" kern="1200" dirty="0"/>
        </a:p>
      </dsp:txBody>
      <dsp:txXfrm>
        <a:off x="1887303" y="4091043"/>
        <a:ext cx="4625828" cy="167832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52182-8ED2-2CD9-1769-D9951A993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873A34-C368-6B6E-8816-ABC664A8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FBC06-9676-42B7-A8B4-279236EF9829}" type="datetimeFigureOut">
              <a:rPr lang="en-US" smtClean="0"/>
              <a:t>9/19/2024</a:t>
            </a:fld>
            <a:endParaRPr lang="en-US" dirty="0"/>
          </a:p>
        </p:txBody>
      </p:sp>
      <p:sp>
        <p:nvSpPr>
          <p:cNvPr id="4" name="Footer Placeholder 3">
            <a:extLst>
              <a:ext uri="{FF2B5EF4-FFF2-40B4-BE49-F238E27FC236}">
                <a16:creationId xmlns:a16="http://schemas.microsoft.com/office/drawing/2014/main" id="{AE355158-3742-8894-B074-C872916FE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6B5579-9D25-81D6-8171-2F8C3F5377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35766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extLst>
      <p:ext uri="{BB962C8B-B14F-4D97-AF65-F5344CB8AC3E}">
        <p14:creationId xmlns:p14="http://schemas.microsoft.com/office/powerpoint/2010/main" val="413314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a:t>
            </a:fld>
            <a:endParaRPr lang="en-US" dirty="0"/>
          </a:p>
        </p:txBody>
      </p:sp>
    </p:spTree>
    <p:extLst>
      <p:ext uri="{BB962C8B-B14F-4D97-AF65-F5344CB8AC3E}">
        <p14:creationId xmlns:p14="http://schemas.microsoft.com/office/powerpoint/2010/main" val="389909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3</a:t>
            </a:fld>
            <a:endParaRPr lang="en-US" dirty="0"/>
          </a:p>
        </p:txBody>
      </p:sp>
    </p:spTree>
    <p:extLst>
      <p:ext uri="{BB962C8B-B14F-4D97-AF65-F5344CB8AC3E}">
        <p14:creationId xmlns:p14="http://schemas.microsoft.com/office/powerpoint/2010/main" val="377292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4</a:t>
            </a:fld>
            <a:endParaRPr lang="en-US" dirty="0"/>
          </a:p>
        </p:txBody>
      </p:sp>
    </p:spTree>
    <p:extLst>
      <p:ext uri="{BB962C8B-B14F-4D97-AF65-F5344CB8AC3E}">
        <p14:creationId xmlns:p14="http://schemas.microsoft.com/office/powerpoint/2010/main" val="330287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10</a:t>
            </a:fld>
            <a:endParaRPr lang="en-US" dirty="0"/>
          </a:p>
        </p:txBody>
      </p:sp>
    </p:spTree>
    <p:extLst>
      <p:ext uri="{BB962C8B-B14F-4D97-AF65-F5344CB8AC3E}">
        <p14:creationId xmlns:p14="http://schemas.microsoft.com/office/powerpoint/2010/main" val="83852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18</a:t>
            </a:fld>
            <a:endParaRPr lang="en-US" dirty="0"/>
          </a:p>
        </p:txBody>
      </p:sp>
    </p:spTree>
    <p:extLst>
      <p:ext uri="{BB962C8B-B14F-4D97-AF65-F5344CB8AC3E}">
        <p14:creationId xmlns:p14="http://schemas.microsoft.com/office/powerpoint/2010/main" val="215525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85251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18381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031844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hasCustomPrompt="1"/>
          </p:nvPr>
        </p:nvSpPr>
        <p:spPr>
          <a:xfrm>
            <a:off x="568163" y="400049"/>
            <a:ext cx="8647721" cy="1185045"/>
          </a:xfrm>
        </p:spPr>
        <p:txBody>
          <a:bodyPr lIns="0">
            <a:normAutofit/>
          </a:bodyPr>
          <a:lstStyle>
            <a:lvl1pPr>
              <a:defRPr sz="3600"/>
            </a:lvl1pPr>
          </a:lstStyle>
          <a:p>
            <a:r>
              <a:rPr lang="en-US" dirty="0"/>
              <a:t>Click to add title</a:t>
            </a:r>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568163" y="1997132"/>
            <a:ext cx="8652793" cy="4232218"/>
          </a:xfrm>
        </p:spPr>
        <p:txBody>
          <a:bodyPr lIns="0">
            <a:normAutofit/>
          </a:bodyPr>
          <a:lstStyle>
            <a:lvl1pPr marL="285750" indent="-285750">
              <a:lnSpc>
                <a:spcPct val="130000"/>
              </a:lnSpc>
              <a:buFont typeface="Arial" panose="020B0604020202020204" pitchFamily="34" charset="0"/>
              <a:buChar char="•"/>
              <a:defRPr sz="1800"/>
            </a:lvl1pPr>
            <a:lvl2pPr marL="645750" indent="-285750">
              <a:lnSpc>
                <a:spcPct val="130000"/>
              </a:lnSpc>
              <a:buFont typeface="Arial" panose="020B0604020202020204" pitchFamily="34" charset="0"/>
              <a:buChar char="•"/>
              <a:defRPr sz="1800"/>
            </a:lvl2pPr>
            <a:lvl3pPr marL="1005750" indent="-285750">
              <a:lnSpc>
                <a:spcPct val="130000"/>
              </a:lnSpc>
              <a:buFont typeface="Arial" panose="020B0604020202020204" pitchFamily="34" charset="0"/>
              <a:buChar char="•"/>
              <a:defRPr sz="1800"/>
            </a:lvl3pPr>
            <a:lvl4pPr marL="1365750" indent="-285750">
              <a:lnSpc>
                <a:spcPct val="130000"/>
              </a:lnSpc>
              <a:buFont typeface="Arial" panose="020B0604020202020204" pitchFamily="34" charset="0"/>
              <a:buChar char="•"/>
              <a:defRPr sz="1800"/>
            </a:lvl4pPr>
            <a:lvl5pPr marL="1725750" indent="-285750">
              <a:lnSpc>
                <a:spcPct val="130000"/>
              </a:lnSpc>
              <a:buFont typeface="Arial" panose="020B0604020202020204" pitchFamily="34" charset="0"/>
              <a:buChar char="•"/>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CBBE6897-C551-2BCB-F552-C4B761D2C77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50" name="Group 49">
              <a:extLst>
                <a:ext uri="{FF2B5EF4-FFF2-40B4-BE49-F238E27FC236}">
                  <a16:creationId xmlns:a16="http://schemas.microsoft.com/office/drawing/2014/main" id="{C8215B7C-A98D-6F6C-9039-6F2AAEEFDDD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84D4E7B-7775-1603-2C3F-5C26535772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6F97B093-B348-8A25-789A-743A43E9038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32DEA9-6233-9CDE-64C6-744FC6CD6E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9274C521-E533-D3E5-CE64-E3A3AEC0FE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2C69CF99-91AA-9E24-24AE-5A89748B46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A35D6C12-B227-D277-0499-FA2765DB20A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01FCD87F-4621-47F3-CC5C-A1A8F67332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7C3364-8305-C08F-4132-18DA2D39BF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18093390-6F0E-5ED5-5DAF-40FF11548946}"/>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2" name="Group 51">
                <a:extLst>
                  <a:ext uri="{FF2B5EF4-FFF2-40B4-BE49-F238E27FC236}">
                    <a16:creationId xmlns:a16="http://schemas.microsoft.com/office/drawing/2014/main" id="{CEAA9FA7-0165-F161-72DC-F2E001FCF3A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9F185D91-004D-5474-3DD0-9153A2AEA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D995CD54-9374-D2B3-957D-6925B750A6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EDCD4830-6A47-A59E-6569-B352E6D6617F}"/>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89" name="Straight Connector 88">
            <a:extLst>
              <a:ext uri="{FF2B5EF4-FFF2-40B4-BE49-F238E27FC236}">
                <a16:creationId xmlns:a16="http://schemas.microsoft.com/office/drawing/2014/main" id="{000E8D63-E827-790A-519A-B36BFBDEB4B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3"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A908D1ED-4589-9577-8D42-858F2E0054C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34" name="Group 133">
              <a:extLst>
                <a:ext uri="{FF2B5EF4-FFF2-40B4-BE49-F238E27FC236}">
                  <a16:creationId xmlns:a16="http://schemas.microsoft.com/office/drawing/2014/main" id="{2657C24A-988F-290D-0D82-858C3E574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40" name="Group 139">
                <a:extLst>
                  <a:ext uri="{FF2B5EF4-FFF2-40B4-BE49-F238E27FC236}">
                    <a16:creationId xmlns:a16="http://schemas.microsoft.com/office/drawing/2014/main" id="{3AB3F4C6-5635-3075-CCEA-4675932DD4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4" name="Straight Connector 143">
                  <a:extLst>
                    <a:ext uri="{FF2B5EF4-FFF2-40B4-BE49-F238E27FC236}">
                      <a16:creationId xmlns:a16="http://schemas.microsoft.com/office/drawing/2014/main" id="{02F5D12D-62A1-0F12-12B0-572BA5657EF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47EADA3-585F-FC49-7481-AF5B4DA0939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6" name="Rectangle 30">
                  <a:extLst>
                    <a:ext uri="{FF2B5EF4-FFF2-40B4-BE49-F238E27FC236}">
                      <a16:creationId xmlns:a16="http://schemas.microsoft.com/office/drawing/2014/main" id="{DFB52899-BBD4-527C-5990-88BF84565D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30">
                  <a:extLst>
                    <a:ext uri="{FF2B5EF4-FFF2-40B4-BE49-F238E27FC236}">
                      <a16:creationId xmlns:a16="http://schemas.microsoft.com/office/drawing/2014/main" id="{653A3527-A6E3-89A6-71ED-9A7D8EBA4C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CD03B7A9-CD70-40B9-650E-43C78D4F16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2" name="Freeform: Shape 141">
                  <a:extLst>
                    <a:ext uri="{FF2B5EF4-FFF2-40B4-BE49-F238E27FC236}">
                      <a16:creationId xmlns:a16="http://schemas.microsoft.com/office/drawing/2014/main" id="{451CBB11-40F3-F130-BA91-6311C58CB1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3" name="Freeform: Shape 142">
                  <a:extLst>
                    <a:ext uri="{FF2B5EF4-FFF2-40B4-BE49-F238E27FC236}">
                      <a16:creationId xmlns:a16="http://schemas.microsoft.com/office/drawing/2014/main" id="{2CCB9535-280C-59F1-2408-AFAD8D1BE2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5" name="Group 134">
              <a:extLst>
                <a:ext uri="{FF2B5EF4-FFF2-40B4-BE49-F238E27FC236}">
                  <a16:creationId xmlns:a16="http://schemas.microsoft.com/office/drawing/2014/main" id="{44493786-0B0A-24D5-26A9-8E820E6AB8F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36" name="Group 135">
                <a:extLst>
                  <a:ext uri="{FF2B5EF4-FFF2-40B4-BE49-F238E27FC236}">
                    <a16:creationId xmlns:a16="http://schemas.microsoft.com/office/drawing/2014/main" id="{F66FA07F-4726-2875-B812-6BCC5ABCC25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8" name="Freeform 68">
                  <a:extLst>
                    <a:ext uri="{FF2B5EF4-FFF2-40B4-BE49-F238E27FC236}">
                      <a16:creationId xmlns:a16="http://schemas.microsoft.com/office/drawing/2014/main" id="{A3457F2F-D92C-2F19-7ECB-5110F6A2BB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69">
                  <a:extLst>
                    <a:ext uri="{FF2B5EF4-FFF2-40B4-BE49-F238E27FC236}">
                      <a16:creationId xmlns:a16="http://schemas.microsoft.com/office/drawing/2014/main" id="{6ABA0333-6EC3-6BEF-E476-C0072364AA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7" name="Line 70">
                <a:extLst>
                  <a:ext uri="{FF2B5EF4-FFF2-40B4-BE49-F238E27FC236}">
                    <a16:creationId xmlns:a16="http://schemas.microsoft.com/office/drawing/2014/main" id="{D9E689F1-3CC0-2CE6-27B1-34AA1949B9CB}"/>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 name="Date Placeholder 3">
            <a:extLst>
              <a:ext uri="{FF2B5EF4-FFF2-40B4-BE49-F238E27FC236}">
                <a16:creationId xmlns:a16="http://schemas.microsoft.com/office/drawing/2014/main" id="{6811096D-7051-CD8E-3C9B-63077216B6FE}"/>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83375748-D6D7-A497-C19F-581BC0934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31AC1AD6-D101-6CA6-45FC-DC48C0F32DC9}"/>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784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6F8AB8B9-9DB5-3592-13B2-C6EAC9964CDC}"/>
              </a:ext>
            </a:extLst>
          </p:cNvPr>
          <p:cNvSpPr>
            <a:spLocks noGrp="1"/>
          </p:cNvSpPr>
          <p:nvPr>
            <p:ph type="title" hasCustomPrompt="1"/>
          </p:nvPr>
        </p:nvSpPr>
        <p:spPr>
          <a:xfrm>
            <a:off x="568164" y="400049"/>
            <a:ext cx="11104724" cy="1185045"/>
          </a:xfrm>
        </p:spPr>
        <p:txBody>
          <a:bodyPr lIns="0">
            <a:normAutofit/>
          </a:bodyPr>
          <a:lstStyle>
            <a:lvl1pPr>
              <a:defRPr sz="3600"/>
            </a:lvl1pPr>
          </a:lstStyle>
          <a:p>
            <a:r>
              <a:rPr lang="en-US" dirty="0"/>
              <a:t>Click to add title</a:t>
            </a:r>
          </a:p>
        </p:txBody>
      </p:sp>
      <p:sp>
        <p:nvSpPr>
          <p:cNvPr id="10" name="Content Placeholder 3">
            <a:extLst>
              <a:ext uri="{FF2B5EF4-FFF2-40B4-BE49-F238E27FC236}">
                <a16:creationId xmlns:a16="http://schemas.microsoft.com/office/drawing/2014/main" id="{96B6B9D5-CD1B-A940-279D-F71F01ADB003}"/>
              </a:ext>
            </a:extLst>
          </p:cNvPr>
          <p:cNvSpPr>
            <a:spLocks noGrp="1"/>
          </p:cNvSpPr>
          <p:nvPr>
            <p:ph sz="half" idx="12" hasCustomPrompt="1"/>
          </p:nvPr>
        </p:nvSpPr>
        <p:spPr>
          <a:xfrm>
            <a:off x="568164"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269BDF9-7C8E-6E41-2B0A-E6156A56F0EF}"/>
              </a:ext>
            </a:extLst>
          </p:cNvPr>
          <p:cNvSpPr>
            <a:spLocks noGrp="1"/>
          </p:cNvSpPr>
          <p:nvPr>
            <p:ph sz="half" idx="13" hasCustomPrompt="1"/>
          </p:nvPr>
        </p:nvSpPr>
        <p:spPr>
          <a:xfrm>
            <a:off x="6274202"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B8ED33-4EE7-7B50-3C8D-2D43FCEE2B34}"/>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9C8F833A-02FB-E36B-45C9-0645070F68FD}"/>
              </a:ext>
            </a:extLst>
          </p:cNvPr>
          <p:cNvSpPr>
            <a:spLocks noGrp="1"/>
          </p:cNvSpPr>
          <p:nvPr>
            <p:ph type="dt" sz="half" idx="11"/>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3" name="Footer Placeholder 6">
            <a:extLst>
              <a:ext uri="{FF2B5EF4-FFF2-40B4-BE49-F238E27FC236}">
                <a16:creationId xmlns:a16="http://schemas.microsoft.com/office/drawing/2014/main" id="{7BDAEEC9-E6ED-C61A-85C7-C1E0B67B1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E71492A7-053E-DE52-D433-9715A1632BE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39326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hasCustomPrompt="1"/>
          </p:nvPr>
        </p:nvSpPr>
        <p:spPr>
          <a:xfrm>
            <a:off x="3890507" y="395289"/>
            <a:ext cx="7733329" cy="1189806"/>
          </a:xfrm>
        </p:spPr>
        <p:txBody>
          <a:bodyPr lIns="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hasCustomPrompt="1"/>
          </p:nvPr>
        </p:nvSpPr>
        <p:spPr>
          <a:xfrm>
            <a:off x="3890507" y="1997132"/>
            <a:ext cx="2765356" cy="4465579"/>
          </a:xfrm>
        </p:spPr>
        <p:txBody>
          <a:bodyPr lIns="0">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sp>
        <p:nvSpPr>
          <p:cNvPr id="8" name="Content Placeholder 3">
            <a:extLst>
              <a:ext uri="{FF2B5EF4-FFF2-40B4-BE49-F238E27FC236}">
                <a16:creationId xmlns:a16="http://schemas.microsoft.com/office/drawing/2014/main" id="{C8C1FBAB-005F-F0AD-1BEA-D659045F89F3}"/>
              </a:ext>
            </a:extLst>
          </p:cNvPr>
          <p:cNvSpPr>
            <a:spLocks noGrp="1"/>
          </p:cNvSpPr>
          <p:nvPr>
            <p:ph sz="half" idx="13" hasCustomPrompt="1"/>
          </p:nvPr>
        </p:nvSpPr>
        <p:spPr>
          <a:xfrm>
            <a:off x="6815634" y="1997132"/>
            <a:ext cx="4808202" cy="4232218"/>
          </a:xfrm>
        </p:spPr>
        <p:txBody>
          <a:bodyPr lIns="9144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40CF0BDF-4C70-3A21-D896-DAC13562A29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890509"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735428F-DCEA-E8DB-1A53-7A9E8B6BD17C}"/>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76" name="Freeform 64">
              <a:extLst>
                <a:ext uri="{FF2B5EF4-FFF2-40B4-BE49-F238E27FC236}">
                  <a16:creationId xmlns:a16="http://schemas.microsoft.com/office/drawing/2014/main" id="{B08950FF-1512-B7DF-BED3-12DAB240CE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1">
              <a:extLst>
                <a:ext uri="{FF2B5EF4-FFF2-40B4-BE49-F238E27FC236}">
                  <a16:creationId xmlns:a16="http://schemas.microsoft.com/office/drawing/2014/main" id="{FED46019-50FE-56DC-07AE-3140B62D99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61">
              <a:extLst>
                <a:ext uri="{FF2B5EF4-FFF2-40B4-BE49-F238E27FC236}">
                  <a16:creationId xmlns:a16="http://schemas.microsoft.com/office/drawing/2014/main" id="{F8344F6F-7BFF-A0C1-6A5C-7C26859CEF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78">
              <a:extLst>
                <a:ext uri="{FF2B5EF4-FFF2-40B4-BE49-F238E27FC236}">
                  <a16:creationId xmlns:a16="http://schemas.microsoft.com/office/drawing/2014/main" id="{B351AD35-F328-430C-AC8C-9C2FCC751B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4">
              <a:extLst>
                <a:ext uri="{FF2B5EF4-FFF2-40B4-BE49-F238E27FC236}">
                  <a16:creationId xmlns:a16="http://schemas.microsoft.com/office/drawing/2014/main" id="{26C9E2DF-5528-DC17-0E3E-5CAB023139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6D0E3D9-FDBB-F24B-58B3-5D64BA3AD9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0">
              <a:extLst>
                <a:ext uri="{FF2B5EF4-FFF2-40B4-BE49-F238E27FC236}">
                  <a16:creationId xmlns:a16="http://schemas.microsoft.com/office/drawing/2014/main" id="{7CEB91EF-B50A-86E9-6E90-5306CC452C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59">
              <a:extLst>
                <a:ext uri="{FF2B5EF4-FFF2-40B4-BE49-F238E27FC236}">
                  <a16:creationId xmlns:a16="http://schemas.microsoft.com/office/drawing/2014/main" id="{9F658E30-2295-292A-732D-35D6A2A3AB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62">
              <a:extLst>
                <a:ext uri="{FF2B5EF4-FFF2-40B4-BE49-F238E27FC236}">
                  <a16:creationId xmlns:a16="http://schemas.microsoft.com/office/drawing/2014/main" id="{46653527-5E94-B1BE-2530-38683A6E58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65">
              <a:extLst>
                <a:ext uri="{FF2B5EF4-FFF2-40B4-BE49-F238E27FC236}">
                  <a16:creationId xmlns:a16="http://schemas.microsoft.com/office/drawing/2014/main" id="{746ECD9D-C4C1-ABBF-B385-62CE709171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79">
              <a:extLst>
                <a:ext uri="{FF2B5EF4-FFF2-40B4-BE49-F238E27FC236}">
                  <a16:creationId xmlns:a16="http://schemas.microsoft.com/office/drawing/2014/main" id="{F12FD0B4-D775-8778-B4AB-281288125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82">
              <a:extLst>
                <a:ext uri="{FF2B5EF4-FFF2-40B4-BE49-F238E27FC236}">
                  <a16:creationId xmlns:a16="http://schemas.microsoft.com/office/drawing/2014/main" id="{9060E759-708B-81DA-7D61-A5E4FD15AF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85">
              <a:extLst>
                <a:ext uri="{FF2B5EF4-FFF2-40B4-BE49-F238E27FC236}">
                  <a16:creationId xmlns:a16="http://schemas.microsoft.com/office/drawing/2014/main" id="{C1BC18FF-D435-8372-8D36-F0A2E2FF12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88">
              <a:extLst>
                <a:ext uri="{FF2B5EF4-FFF2-40B4-BE49-F238E27FC236}">
                  <a16:creationId xmlns:a16="http://schemas.microsoft.com/office/drawing/2014/main" id="{D7BE903D-C298-1952-7991-8E31C2AF26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0" name="Group 89">
              <a:extLst>
                <a:ext uri="{FF2B5EF4-FFF2-40B4-BE49-F238E27FC236}">
                  <a16:creationId xmlns:a16="http://schemas.microsoft.com/office/drawing/2014/main" id="{B607DCA6-6024-D362-9330-8AFFBBB8A73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1" name="Line 63">
                <a:extLst>
                  <a:ext uri="{FF2B5EF4-FFF2-40B4-BE49-F238E27FC236}">
                    <a16:creationId xmlns:a16="http://schemas.microsoft.com/office/drawing/2014/main" id="{3B80B578-9153-AA37-CCF4-1C530CE74F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66">
                <a:extLst>
                  <a:ext uri="{FF2B5EF4-FFF2-40B4-BE49-F238E27FC236}">
                    <a16:creationId xmlns:a16="http://schemas.microsoft.com/office/drawing/2014/main" id="{70FF2BF6-5E2B-13B9-B292-51297D0F07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67">
                <a:extLst>
                  <a:ext uri="{FF2B5EF4-FFF2-40B4-BE49-F238E27FC236}">
                    <a16:creationId xmlns:a16="http://schemas.microsoft.com/office/drawing/2014/main" id="{10EEC0DE-2FA0-2991-F09B-FDB7F90BCF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80">
                <a:extLst>
                  <a:ext uri="{FF2B5EF4-FFF2-40B4-BE49-F238E27FC236}">
                    <a16:creationId xmlns:a16="http://schemas.microsoft.com/office/drawing/2014/main" id="{FD5727E7-2D7B-1745-2AFE-EE92B123D0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83">
                <a:extLst>
                  <a:ext uri="{FF2B5EF4-FFF2-40B4-BE49-F238E27FC236}">
                    <a16:creationId xmlns:a16="http://schemas.microsoft.com/office/drawing/2014/main" id="{7E599577-4F0E-E46B-8F38-5DE84B9EB3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86">
                <a:extLst>
                  <a:ext uri="{FF2B5EF4-FFF2-40B4-BE49-F238E27FC236}">
                    <a16:creationId xmlns:a16="http://schemas.microsoft.com/office/drawing/2014/main" id="{EBC3501F-ACA9-9716-54B2-308F761A35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89">
                <a:extLst>
                  <a:ext uri="{FF2B5EF4-FFF2-40B4-BE49-F238E27FC236}">
                    <a16:creationId xmlns:a16="http://schemas.microsoft.com/office/drawing/2014/main" id="{8F837063-D92B-EA3A-1299-475B6632C0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D1A340BC-A6D3-539D-CB1E-965CF9C5DE9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9" name="Freeform 64">
              <a:extLst>
                <a:ext uri="{FF2B5EF4-FFF2-40B4-BE49-F238E27FC236}">
                  <a16:creationId xmlns:a16="http://schemas.microsoft.com/office/drawing/2014/main" id="{7AC7CD44-8A4B-F8A7-C900-0DD35E0EB8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81">
              <a:extLst>
                <a:ext uri="{FF2B5EF4-FFF2-40B4-BE49-F238E27FC236}">
                  <a16:creationId xmlns:a16="http://schemas.microsoft.com/office/drawing/2014/main" id="{11D7F6C7-DB52-EF70-52AC-898829F0A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61">
              <a:extLst>
                <a:ext uri="{FF2B5EF4-FFF2-40B4-BE49-F238E27FC236}">
                  <a16:creationId xmlns:a16="http://schemas.microsoft.com/office/drawing/2014/main" id="{198FB818-8D72-83A8-92A1-DBF959851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78">
              <a:extLst>
                <a:ext uri="{FF2B5EF4-FFF2-40B4-BE49-F238E27FC236}">
                  <a16:creationId xmlns:a16="http://schemas.microsoft.com/office/drawing/2014/main" id="{3D0C3C81-7CE0-2D78-D02F-F9DCF05011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84">
              <a:extLst>
                <a:ext uri="{FF2B5EF4-FFF2-40B4-BE49-F238E27FC236}">
                  <a16:creationId xmlns:a16="http://schemas.microsoft.com/office/drawing/2014/main" id="{0C7ED120-F30B-14AB-5B2F-B022C86689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87">
              <a:extLst>
                <a:ext uri="{FF2B5EF4-FFF2-40B4-BE49-F238E27FC236}">
                  <a16:creationId xmlns:a16="http://schemas.microsoft.com/office/drawing/2014/main" id="{60788874-2352-19A7-D664-0106854D90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60">
              <a:extLst>
                <a:ext uri="{FF2B5EF4-FFF2-40B4-BE49-F238E27FC236}">
                  <a16:creationId xmlns:a16="http://schemas.microsoft.com/office/drawing/2014/main" id="{88B03378-17C4-9F0A-14DE-B0D14C3A5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59">
              <a:extLst>
                <a:ext uri="{FF2B5EF4-FFF2-40B4-BE49-F238E27FC236}">
                  <a16:creationId xmlns:a16="http://schemas.microsoft.com/office/drawing/2014/main" id="{AF0D137B-1827-9F4C-03BB-6D7F26FF51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62">
              <a:extLst>
                <a:ext uri="{FF2B5EF4-FFF2-40B4-BE49-F238E27FC236}">
                  <a16:creationId xmlns:a16="http://schemas.microsoft.com/office/drawing/2014/main" id="{F0D58801-920F-64E9-DD6A-9E41DB9CE1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65">
              <a:extLst>
                <a:ext uri="{FF2B5EF4-FFF2-40B4-BE49-F238E27FC236}">
                  <a16:creationId xmlns:a16="http://schemas.microsoft.com/office/drawing/2014/main" id="{1196BF7F-0B7D-24CC-1BF8-28DE94B282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79">
              <a:extLst>
                <a:ext uri="{FF2B5EF4-FFF2-40B4-BE49-F238E27FC236}">
                  <a16:creationId xmlns:a16="http://schemas.microsoft.com/office/drawing/2014/main" id="{0055D8F4-D194-4E40-FA91-94F7A1AEC8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82">
              <a:extLst>
                <a:ext uri="{FF2B5EF4-FFF2-40B4-BE49-F238E27FC236}">
                  <a16:creationId xmlns:a16="http://schemas.microsoft.com/office/drawing/2014/main" id="{CBF5427B-8B0F-8276-A243-4B27DA41C3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85">
              <a:extLst>
                <a:ext uri="{FF2B5EF4-FFF2-40B4-BE49-F238E27FC236}">
                  <a16:creationId xmlns:a16="http://schemas.microsoft.com/office/drawing/2014/main" id="{200EE055-2A12-AA92-46E4-2FA8D7BA3C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88">
              <a:extLst>
                <a:ext uri="{FF2B5EF4-FFF2-40B4-BE49-F238E27FC236}">
                  <a16:creationId xmlns:a16="http://schemas.microsoft.com/office/drawing/2014/main" id="{3C38B1EC-E4D2-BF06-976B-C14979A121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3" name="Group 112">
              <a:extLst>
                <a:ext uri="{FF2B5EF4-FFF2-40B4-BE49-F238E27FC236}">
                  <a16:creationId xmlns:a16="http://schemas.microsoft.com/office/drawing/2014/main" id="{5BCF6A29-31B0-2441-356B-86247D86DC1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4" name="Line 63">
                <a:extLst>
                  <a:ext uri="{FF2B5EF4-FFF2-40B4-BE49-F238E27FC236}">
                    <a16:creationId xmlns:a16="http://schemas.microsoft.com/office/drawing/2014/main" id="{6EB6905C-ACF6-9AF1-664F-5C0FED8A66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66">
                <a:extLst>
                  <a:ext uri="{FF2B5EF4-FFF2-40B4-BE49-F238E27FC236}">
                    <a16:creationId xmlns:a16="http://schemas.microsoft.com/office/drawing/2014/main" id="{0E262CE0-BAF1-8146-35BB-AC059F7292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67">
                <a:extLst>
                  <a:ext uri="{FF2B5EF4-FFF2-40B4-BE49-F238E27FC236}">
                    <a16:creationId xmlns:a16="http://schemas.microsoft.com/office/drawing/2014/main" id="{191EBC3F-760E-86C1-8B21-A117912C6C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80">
                <a:extLst>
                  <a:ext uri="{FF2B5EF4-FFF2-40B4-BE49-F238E27FC236}">
                    <a16:creationId xmlns:a16="http://schemas.microsoft.com/office/drawing/2014/main" id="{53EAD6B4-1599-2782-D593-2D6148973A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83">
                <a:extLst>
                  <a:ext uri="{FF2B5EF4-FFF2-40B4-BE49-F238E27FC236}">
                    <a16:creationId xmlns:a16="http://schemas.microsoft.com/office/drawing/2014/main" id="{809484DC-53A9-6DF0-B3E7-61C4BBC6D2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86">
                <a:extLst>
                  <a:ext uri="{FF2B5EF4-FFF2-40B4-BE49-F238E27FC236}">
                    <a16:creationId xmlns:a16="http://schemas.microsoft.com/office/drawing/2014/main" id="{631B2D90-841F-130E-48D8-D77FD39A80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89">
                <a:extLst>
                  <a:ext uri="{FF2B5EF4-FFF2-40B4-BE49-F238E27FC236}">
                    <a16:creationId xmlns:a16="http://schemas.microsoft.com/office/drawing/2014/main" id="{54CE9CB3-DC61-CF9B-41AF-A855A9A7F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 name="Date Placeholder 3">
            <a:extLst>
              <a:ext uri="{FF2B5EF4-FFF2-40B4-BE49-F238E27FC236}">
                <a16:creationId xmlns:a16="http://schemas.microsoft.com/office/drawing/2014/main" id="{51B2F52A-503B-3D02-DD9B-CD13E1192ED9}"/>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6" name="Footer Placeholder 6">
            <a:extLst>
              <a:ext uri="{FF2B5EF4-FFF2-40B4-BE49-F238E27FC236}">
                <a16:creationId xmlns:a16="http://schemas.microsoft.com/office/drawing/2014/main" id="{EA1EAF5E-FFB3-BD50-2D80-15B1A519F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686D9679-CDB7-1A17-8236-8B08D90E83F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10611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298564"/>
            <a:ext cx="4650901" cy="6260873"/>
          </a:xfrm>
        </p:spPr>
        <p:txBody>
          <a:bodyPr anchor="ctr">
            <a:noAutofit/>
          </a:bodyPr>
          <a:lstStyle>
            <a:lvl1pPr algn="ctr">
              <a:defRPr sz="6000"/>
            </a:lvl1pPr>
          </a:lstStyle>
          <a:p>
            <a:r>
              <a:rPr lang="en-US" dirty="0"/>
              <a:t>Click to add title</a:t>
            </a:r>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422912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624494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294A09A9-5501-47C1-A89A-A340965A2BE2}" type="slidenum">
              <a:rPr lang="en-US" smtClean="0"/>
              <a:pPr/>
              <a:t>‹#›</a:t>
            </a:fld>
            <a:endParaRPr lang="en-US" dirty="0"/>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504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725271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55230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9/19/2024</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grpSp>
        <p:nvGrpSpPr>
          <p:cNvPr id="6" name="Group 5">
            <a:extLst>
              <a:ext uri="{FF2B5EF4-FFF2-40B4-BE49-F238E27FC236}">
                <a16:creationId xmlns:a16="http://schemas.microsoft.com/office/drawing/2014/main" id="{17004688-7200-27A0-AED2-FDEA0C50E2E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0962AE0E-CD08-E4A3-B4FB-58E3FB6095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942343E8-72A7-5457-2C99-D033A36FF0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1C19E638-91EB-75DC-9458-EA0229C044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6E02EB3D-A45E-B4B7-9E49-65E6921C6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46ED0F2C-33C6-33F8-D25A-653073FA8F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76C992DF-7C76-80E6-220E-5545B437E8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1532E4B2-6FAE-2363-8842-E08A265B0F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D7AE19E9-E19F-29AF-639C-44EB5FB5E3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FC6B75DA-401A-8C4D-421A-4A0230030C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83B7B7D8-FAE1-EF25-3177-C597CA2855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D8189C2B-39BF-F3AD-761F-3EC5A41393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9B3C11E0-E220-6347-106F-7361EEF4B7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79AAD932-DEE5-826A-1B8E-BF1B2B2BB3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A9BA9C23-F16A-423E-DB70-2BBBE58B0C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237FA726-DD02-A25D-C698-4FB16B377C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A0991B4B-EDB7-1AEE-679D-75A7958333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198D13E0-51CA-CC43-BFAD-752CD4E5ED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979DDC47-298E-AFD7-CE86-9F24018FCB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FDF6497C-C9D8-77C1-9EC1-AA3DC693FD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F94954A5-B504-9802-E8A3-D92A434B21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26CA4C70-E5AD-FFC4-4F64-9029A88E16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C2F66C97-233E-069E-842E-FC7DD613F3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AA0F3696-6B0D-543A-4D40-8B145249C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29D21825-8498-CADF-8EB5-D08C5C4348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D1EBC7BA-66A7-56E5-19F7-65B9A2BE6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41A6EA28-930F-EBBA-43EE-6CB627294A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5297B34D-B81D-6350-4194-484D7EC282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DD7C599E-910F-8D88-3AA0-B24C9A79E1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E663B789-16D2-7968-1AB9-E036E4D428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EBE4D28C-9D5D-2CDF-4E98-5D046F140C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9D439ED-096C-BC38-ECCB-78B2B5178F8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E820AB2-DB7A-A79D-FAE4-35AC3D677C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88E5C4B-5B7B-FDA4-A576-7854A9D159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E3C02BC9-4E4F-3743-8563-808D6A0B43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D0EF96EA-252F-062A-E566-42ABC6B903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58DCE928-965C-EA85-F5C1-24E19E45854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B5B70EF0-D01D-E5DD-0234-6B93EE439E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0351E2-397A-7FC9-6BE5-A3018AAB2B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9EE4DD70-FCD0-DFFE-52A6-0DE9BC2331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466F87F-6F35-E28C-1556-6383A82F7F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D4FD8A8E-2B46-F940-BD0E-086FCF7666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7532BE26-5B7C-EE9E-4191-8A54CDBBD6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BFC8ECE6-D59A-9EE4-CB81-D6162F00D8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15080BC2-EE72-5D70-6666-DEBC491653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393AA0A3-2A8A-2332-F348-F88D6E1F3B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54355255-9D4E-147B-DA9E-4FFB14E7C1B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0C229BCD-A083-BC81-2151-41E4947E04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F138DCEE-5B8D-D5E5-54B6-6B0BA01F6E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F00BD61F-0747-E748-6BFB-CB875F4942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07C45B1B-92EA-5E82-24D1-931DB8AF99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11B1265-0119-731D-E758-7C0BAFE4B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35056C9E-95B1-E743-9A73-5A39803B74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873B7450-9F65-5384-2976-127FD87757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93FE1A96-9FB8-DD4B-5EB8-26A91007B6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07C997E7-D2EC-2533-34E1-ADA752DD0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CDFD69D0-D4F6-6990-4E0A-C6FEB0CE49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825CB36E-9726-A54C-5717-F6A428FED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F8184497-7251-D4E9-F39C-EE556E4B10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835D68A6-6C40-806B-C58A-25B22D6BC6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E36097E1-57E6-7188-7C0D-36C56EF55F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9C1BAB2A-BA9C-8C5A-13B8-CE9C056AE6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F8DCA4A-A0D6-514F-47BB-541F133C69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0BEDD737-7AD9-32AF-DA50-AE940D883A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361792E-BF11-44DD-3900-9EE92815F3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EF08723B-66BF-73AE-106A-58DBBBABFA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866A6C7D-739E-6ED2-8DC9-F62F969772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CAE0274-E38E-54A4-13C4-FFD1A9DDC6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7561DEAF-B810-94D1-71BB-2116BFFFA7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323C31A5-9409-F839-90BA-3883DC53230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42742EC4-5A1C-631E-398C-F3C5A9C4A2E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D2C0A335-0DBB-9CDA-7CB6-64689BB782A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1B6FD8-0F3F-70F9-2457-87BB8AAB793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44ACA065-23B9-0399-85C9-8821480A7D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360F78FE-550E-F182-27C9-8D0D0411F4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2BEC42F-0A94-4DB3-9210-90D9BA7610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4639297D-A086-3111-DE35-3ADFC63EC5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0A57F373-E650-007D-EF3A-125835724B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3F7AA1C2-3BC9-2CC2-246C-891EEAAAAAD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8095730D-9E3D-CB3A-4FF1-D9B51A162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FDC9A03-E7DE-3D3E-74F8-C2990A5082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3B430687-A11D-CFC5-B7C6-AF9A479146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F9EEDCBB-CCC4-61BB-3480-8D21A3D2F1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0038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910518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4021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089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a:t>20XX</a:t>
            </a:r>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819990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9" r:id="rId12"/>
    <p:sldLayoutId id="2147483711" r:id="rId13"/>
    <p:sldLayoutId id="2147483712" r:id="rId14"/>
    <p:sldLayoutId id="2147483672" r:id="rId15"/>
  </p:sldLayoutIdLst>
  <p:hf sldNum="0"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65" name="Straight Connector 164">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68" name="Group 167">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70"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69"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73" name="Rectangle 172">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708634" y="2721974"/>
            <a:ext cx="7135660" cy="2226688"/>
          </a:xfrm>
        </p:spPr>
        <p:txBody>
          <a:bodyPr vert="horz" lIns="91440" tIns="45720" rIns="91440" bIns="45720" rtlCol="0" anchor="b" anchorCtr="0">
            <a:normAutofit fontScale="90000"/>
          </a:bodyPr>
          <a:lstStyle/>
          <a:p>
            <a:pPr>
              <a:lnSpc>
                <a:spcPct val="90000"/>
              </a:lnSpc>
            </a:pPr>
            <a:r>
              <a:rPr lang="en-US" sz="3700" dirty="0"/>
              <a:t>Gender Sensitive Pedagogy and Teaching</a:t>
            </a:r>
            <a:br>
              <a:rPr lang="en-US" sz="3700" dirty="0"/>
            </a:br>
            <a:br>
              <a:rPr lang="en-US" sz="3700" dirty="0"/>
            </a:br>
            <a:r>
              <a:rPr lang="en-US" sz="3700" dirty="0"/>
              <a:t>Dr Melis Cin</a:t>
            </a:r>
            <a:br>
              <a:rPr lang="en-US" sz="3700" dirty="0"/>
            </a:br>
            <a:br>
              <a:rPr lang="en-US" sz="3700" dirty="0"/>
            </a:br>
            <a:r>
              <a:rPr lang="en-US" sz="3700" dirty="0"/>
              <a:t>27 September 2024</a:t>
            </a:r>
          </a:p>
        </p:txBody>
      </p:sp>
      <p:grpSp>
        <p:nvGrpSpPr>
          <p:cNvPr id="175" name="Group 174">
            <a:extLst>
              <a:ext uri="{FF2B5EF4-FFF2-40B4-BE49-F238E27FC236}">
                <a16:creationId xmlns:a16="http://schemas.microsoft.com/office/drawing/2014/main" id="{50F37AA1-A09B-4E28-987B-38E5060E1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176" name="Rectangle 175">
              <a:extLst>
                <a:ext uri="{FF2B5EF4-FFF2-40B4-BE49-F238E27FC236}">
                  <a16:creationId xmlns:a16="http://schemas.microsoft.com/office/drawing/2014/main" id="{9874D018-FDBA-4AD4-8C74-17D41F4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7" name="Group 176">
              <a:extLst>
                <a:ext uri="{FF2B5EF4-FFF2-40B4-BE49-F238E27FC236}">
                  <a16:creationId xmlns:a16="http://schemas.microsoft.com/office/drawing/2014/main" id="{DB43F5C4-EF74-49F4-97CB-97938DDC2F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78" name="Group 177">
                <a:extLst>
                  <a:ext uri="{FF2B5EF4-FFF2-40B4-BE49-F238E27FC236}">
                    <a16:creationId xmlns:a16="http://schemas.microsoft.com/office/drawing/2014/main" id="{B74E0761-A6EC-4896-A2D4-97A0AF0AA0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83" name="Freeform 68">
                  <a:extLst>
                    <a:ext uri="{FF2B5EF4-FFF2-40B4-BE49-F238E27FC236}">
                      <a16:creationId xmlns:a16="http://schemas.microsoft.com/office/drawing/2014/main" id="{E02DDA0C-BC2F-4EA7-B34E-E0A38B82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69">
                  <a:extLst>
                    <a:ext uri="{FF2B5EF4-FFF2-40B4-BE49-F238E27FC236}">
                      <a16:creationId xmlns:a16="http://schemas.microsoft.com/office/drawing/2014/main" id="{CF13B05D-4163-4B4E-A2D2-FA7ED9468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5" name="Line 70">
                  <a:extLst>
                    <a:ext uri="{FF2B5EF4-FFF2-40B4-BE49-F238E27FC236}">
                      <a16:creationId xmlns:a16="http://schemas.microsoft.com/office/drawing/2014/main" id="{6D222543-B140-45C1-A731-C56E6B3A17C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 name="Group 178">
                <a:extLst>
                  <a:ext uri="{FF2B5EF4-FFF2-40B4-BE49-F238E27FC236}">
                    <a16:creationId xmlns:a16="http://schemas.microsoft.com/office/drawing/2014/main" id="{21D25868-4B38-41A5-8DA7-BB01E85342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80" name="Freeform 68">
                  <a:extLst>
                    <a:ext uri="{FF2B5EF4-FFF2-40B4-BE49-F238E27FC236}">
                      <a16:creationId xmlns:a16="http://schemas.microsoft.com/office/drawing/2014/main" id="{9BA6FA89-CCD8-4CC0-954F-FBBFA5973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9">
                  <a:extLst>
                    <a:ext uri="{FF2B5EF4-FFF2-40B4-BE49-F238E27FC236}">
                      <a16:creationId xmlns:a16="http://schemas.microsoft.com/office/drawing/2014/main" id="{73005E59-2B44-4A62-A8F1-504FB1706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2" name="Line 70">
                  <a:extLst>
                    <a:ext uri="{FF2B5EF4-FFF2-40B4-BE49-F238E27FC236}">
                      <a16:creationId xmlns:a16="http://schemas.microsoft.com/office/drawing/2014/main" id="{C9AB3E16-8B92-47B2-BA2E-02935767A80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5" name="Picture 4" descr="A group of children in a classroom">
            <a:extLst>
              <a:ext uri="{FF2B5EF4-FFF2-40B4-BE49-F238E27FC236}">
                <a16:creationId xmlns:a16="http://schemas.microsoft.com/office/drawing/2014/main" id="{1B0F38DC-0254-9384-CF6E-36274F306129}"/>
              </a:ext>
            </a:extLst>
          </p:cNvPr>
          <p:cNvPicPr>
            <a:picLocks noChangeAspect="1"/>
          </p:cNvPicPr>
          <p:nvPr/>
        </p:nvPicPr>
        <p:blipFill>
          <a:blip r:embed="rId3"/>
          <a:srcRect/>
          <a:stretch/>
        </p:blipFill>
        <p:spPr>
          <a:xfrm>
            <a:off x="8733250" y="2153055"/>
            <a:ext cx="2986549" cy="2986549"/>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spTree>
    <p:extLst>
      <p:ext uri="{BB962C8B-B14F-4D97-AF65-F5344CB8AC3E}">
        <p14:creationId xmlns:p14="http://schemas.microsoft.com/office/powerpoint/2010/main" val="22593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a:xfrm>
            <a:off x="4868987" y="395288"/>
            <a:ext cx="6317998" cy="1120439"/>
          </a:xfrm>
        </p:spPr>
        <p:txBody>
          <a:bodyPr vert="horz" wrap="square" lIns="91440" tIns="45720" rIns="91440" bIns="45720" rtlCol="0" anchor="b" anchorCtr="0">
            <a:normAutofit/>
          </a:bodyPr>
          <a:lstStyle/>
          <a:p>
            <a:pPr algn="ctr"/>
            <a:r>
              <a:rPr lang="en-US" sz="3200" kern="1200" cap="none" spc="0" baseline="0">
                <a:solidFill>
                  <a:schemeClr val="tx1"/>
                </a:solidFill>
                <a:latin typeface="+mj-lt"/>
                <a:ea typeface="+mj-ea"/>
                <a:cs typeface="+mj-cs"/>
              </a:rPr>
              <a:t>3. Lesson Planning</a:t>
            </a:r>
          </a:p>
        </p:txBody>
      </p:sp>
      <p:pic>
        <p:nvPicPr>
          <p:cNvPr id="6" name="Picture 5" descr="A group of people sitting around a table with a white sheet of paper&#10;&#10;Description automatically generated">
            <a:extLst>
              <a:ext uri="{FF2B5EF4-FFF2-40B4-BE49-F238E27FC236}">
                <a16:creationId xmlns:a16="http://schemas.microsoft.com/office/drawing/2014/main" id="{017D609A-839A-3931-4CA6-2A3634657F0C}"/>
              </a:ext>
            </a:extLst>
          </p:cNvPr>
          <p:cNvPicPr>
            <a:picLocks noChangeAspect="1"/>
          </p:cNvPicPr>
          <p:nvPr/>
        </p:nvPicPr>
        <p:blipFill>
          <a:blip r:embed="rId3"/>
          <a:srcRect l="36454" r="31854"/>
          <a:stretch/>
        </p:blipFill>
        <p:spPr>
          <a:xfrm>
            <a:off x="20" y="10"/>
            <a:ext cx="3863955" cy="6857989"/>
          </a:xfrm>
          <a:prstGeom prst="rect">
            <a:avLst/>
          </a:prstGeom>
        </p:spPr>
      </p:pic>
      <p:cxnSp>
        <p:nvCxnSpPr>
          <p:cNvPr id="12" name="Straight Connector 11">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BA7AA225-1C51-099B-2FA9-31F60224E20C}"/>
              </a:ext>
            </a:extLst>
          </p:cNvPr>
          <p:cNvSpPr>
            <a:spLocks noGrp="1" noChangeArrowheads="1"/>
          </p:cNvSpPr>
          <p:nvPr>
            <p:ph idx="10"/>
          </p:nvPr>
        </p:nvSpPr>
        <p:spPr bwMode="auto">
          <a:xfrm>
            <a:off x="4868986" y="2413468"/>
            <a:ext cx="6318000" cy="33650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0" fontAlgn="base">
              <a:lnSpc>
                <a:spcPct val="140000"/>
              </a:lnSpc>
              <a:spcBef>
                <a:spcPct val="0"/>
              </a:spcBef>
              <a:spcAft>
                <a:spcPts val="600"/>
              </a:spcAft>
              <a:buClrTx/>
              <a:buSzTx/>
              <a:buNone/>
              <a:tabLst/>
            </a:pPr>
            <a:r>
              <a:rPr lang="en-US" sz="1300"/>
              <a:t>A lesson plan serves as a teacher’s guide for creating an effective teaching and learning experience and for addressing the diverse learning needs of students, which may arise from varying social backgrounds and learning styles. </a:t>
            </a:r>
          </a:p>
          <a:p>
            <a:pPr marL="0" marR="0" lvl="0" indent="0" fontAlgn="base">
              <a:lnSpc>
                <a:spcPct val="140000"/>
              </a:lnSpc>
              <a:spcBef>
                <a:spcPct val="0"/>
              </a:spcBef>
              <a:spcAft>
                <a:spcPts val="600"/>
              </a:spcAft>
              <a:buClrTx/>
              <a:buSzTx/>
              <a:buNone/>
              <a:tabLst/>
            </a:pPr>
            <a:endParaRPr lang="en-US" sz="1300"/>
          </a:p>
          <a:p>
            <a:pPr marL="0" marR="0" lvl="0" indent="0" fontAlgn="base">
              <a:lnSpc>
                <a:spcPct val="140000"/>
              </a:lnSpc>
              <a:spcBef>
                <a:spcPct val="0"/>
              </a:spcBef>
              <a:spcAft>
                <a:spcPts val="600"/>
              </a:spcAft>
              <a:buClrTx/>
              <a:buSzTx/>
              <a:buNone/>
              <a:tabLst/>
            </a:pPr>
            <a:r>
              <a:rPr lang="en-US" sz="1300"/>
              <a:t>A gender-responsive lesson plan goes further by incorporating the unique needs and considerations of both girls and boys throughout the entire teaching process. This includes aspects such as selecting teaching materials, choosing methodologies, organising learning activities, and arranging the classroom environment in a way that promotes gender inclusivity.</a:t>
            </a:r>
            <a:endParaRPr kumimoji="0" lang="en-US" altLang="en-US" sz="1300" b="0" i="0" u="none" strike="noStrike" cap="none" normalizeH="0" baseline="0">
              <a:ln>
                <a:noFill/>
              </a:ln>
              <a:effectLst/>
            </a:endParaRPr>
          </a:p>
        </p:txBody>
      </p:sp>
    </p:spTree>
    <p:extLst>
      <p:ext uri="{BB962C8B-B14F-4D97-AF65-F5344CB8AC3E}">
        <p14:creationId xmlns:p14="http://schemas.microsoft.com/office/powerpoint/2010/main" val="331193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7AAB-AB20-8994-AE80-ACACDFE59079}"/>
              </a:ext>
            </a:extLst>
          </p:cNvPr>
          <p:cNvSpPr>
            <a:spLocks noGrp="1"/>
          </p:cNvSpPr>
          <p:nvPr>
            <p:ph type="title"/>
          </p:nvPr>
        </p:nvSpPr>
        <p:spPr/>
        <p:txBody>
          <a:bodyPr/>
          <a:lstStyle/>
          <a:p>
            <a:r>
              <a:rPr lang="en-GB" dirty="0"/>
              <a:t>Instructional Materials</a:t>
            </a:r>
            <a:endParaRPr lang="en-US" dirty="0"/>
          </a:p>
        </p:txBody>
      </p:sp>
      <p:sp>
        <p:nvSpPr>
          <p:cNvPr id="3" name="Content Placeholder 2">
            <a:extLst>
              <a:ext uri="{FF2B5EF4-FFF2-40B4-BE49-F238E27FC236}">
                <a16:creationId xmlns:a16="http://schemas.microsoft.com/office/drawing/2014/main" id="{3CBAF894-E0F5-A59A-74E4-21F42933E3D6}"/>
              </a:ext>
            </a:extLst>
          </p:cNvPr>
          <p:cNvSpPr>
            <a:spLocks noGrp="1"/>
          </p:cNvSpPr>
          <p:nvPr>
            <p:ph idx="10"/>
          </p:nvPr>
        </p:nvSpPr>
        <p:spPr/>
        <p:txBody>
          <a:bodyPr>
            <a:normAutofit/>
          </a:bodyPr>
          <a:lstStyle/>
          <a:p>
            <a:pPr algn="l"/>
            <a:r>
              <a:rPr lang="en-US" dirty="0"/>
              <a:t>Common examples of these biases include the portrayal of traditional gender roles, such as the father reading the newspaper while the mother serves dinner, or a male doctor and a female nurse. Similarly, boys are often shown playing with balls, while girls are depicted combing dolls' hair. </a:t>
            </a:r>
          </a:p>
          <a:p>
            <a:pPr algn="l"/>
            <a:endParaRPr lang="en-US" dirty="0"/>
          </a:p>
          <a:p>
            <a:pPr algn="l"/>
            <a:r>
              <a:rPr lang="en-US" dirty="0"/>
              <a:t>For example, if a history textbook highlights only male heroes, create a complementary list of female heroines. If a science textbook only features male inventors, include discussions about female scientists who have made significant contributions.</a:t>
            </a:r>
          </a:p>
        </p:txBody>
      </p:sp>
    </p:spTree>
    <p:extLst>
      <p:ext uri="{BB962C8B-B14F-4D97-AF65-F5344CB8AC3E}">
        <p14:creationId xmlns:p14="http://schemas.microsoft.com/office/powerpoint/2010/main" val="128069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4EAD78-5B1B-488B-260B-DAB6CDF9588A}"/>
              </a:ext>
            </a:extLst>
          </p:cNvPr>
          <p:cNvSpPr>
            <a:spLocks noGrp="1"/>
          </p:cNvSpPr>
          <p:nvPr>
            <p:ph type="title"/>
          </p:nvPr>
        </p:nvSpPr>
        <p:spPr>
          <a:xfrm>
            <a:off x="3513221" y="395297"/>
            <a:ext cx="7677948" cy="1594282"/>
          </a:xfrm>
        </p:spPr>
        <p:txBody>
          <a:bodyPr vert="horz" wrap="square" lIns="91440" tIns="45720" rIns="91440" bIns="45720" rtlCol="0" anchor="b" anchorCtr="0">
            <a:normAutofit/>
          </a:bodyPr>
          <a:lstStyle/>
          <a:p>
            <a:pPr algn="ctr">
              <a:lnSpc>
                <a:spcPct val="90000"/>
              </a:lnSpc>
            </a:pPr>
            <a:r>
              <a:rPr lang="en-US" sz="2700" b="1" kern="1200" cap="none" spc="0" baseline="0" dirty="0">
                <a:solidFill>
                  <a:schemeClr val="tx1"/>
                </a:solidFill>
                <a:latin typeface="+mj-lt"/>
                <a:ea typeface="+mj-ea"/>
                <a:cs typeface="+mj-cs"/>
              </a:rPr>
              <a:t>. Traditional Gender Roles in Textbooks and Visuals</a:t>
            </a:r>
            <a:br>
              <a:rPr lang="en-US" sz="2700" b="1" kern="1200" cap="none" spc="0" baseline="0" dirty="0">
                <a:solidFill>
                  <a:schemeClr val="tx1"/>
                </a:solidFill>
                <a:latin typeface="+mj-lt"/>
                <a:ea typeface="+mj-ea"/>
                <a:cs typeface="+mj-cs"/>
              </a:rPr>
            </a:br>
            <a:endParaRPr lang="en-US" sz="2700" kern="1200" cap="none" spc="0" baseline="0" dirty="0">
              <a:solidFill>
                <a:schemeClr val="tx1"/>
              </a:solidFill>
              <a:latin typeface="+mj-lt"/>
              <a:ea typeface="+mj-ea"/>
              <a:cs typeface="+mj-cs"/>
            </a:endParaRPr>
          </a:p>
        </p:txBody>
      </p:sp>
      <p:pic>
        <p:nvPicPr>
          <p:cNvPr id="6" name="Picture 5" descr="A teacher teaching a group of students&#10;&#10;Description automatically generated">
            <a:extLst>
              <a:ext uri="{FF2B5EF4-FFF2-40B4-BE49-F238E27FC236}">
                <a16:creationId xmlns:a16="http://schemas.microsoft.com/office/drawing/2014/main" id="{30D680FF-8E0B-A051-353D-864D65C69EB9}"/>
              </a:ext>
            </a:extLst>
          </p:cNvPr>
          <p:cNvPicPr>
            <a:picLocks noChangeAspect="1"/>
          </p:cNvPicPr>
          <p:nvPr/>
        </p:nvPicPr>
        <p:blipFill>
          <a:blip r:embed="rId2"/>
          <a:srcRect/>
          <a:stretch/>
        </p:blipFill>
        <p:spPr>
          <a:xfrm>
            <a:off x="717006" y="540000"/>
            <a:ext cx="2593226" cy="2593226"/>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cxnSp>
        <p:nvCxnSpPr>
          <p:cNvPr id="18" name="Straight Connector 17">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0C155-F07D-DAEA-2BC8-FFBD59A198ED}"/>
              </a:ext>
            </a:extLst>
          </p:cNvPr>
          <p:cNvSpPr>
            <a:spLocks noGrp="1"/>
          </p:cNvSpPr>
          <p:nvPr>
            <p:ph idx="10"/>
          </p:nvPr>
        </p:nvSpPr>
        <p:spPr>
          <a:xfrm>
            <a:off x="3513221" y="1978259"/>
            <a:ext cx="8289758" cy="4484444"/>
          </a:xfrm>
        </p:spPr>
        <p:txBody>
          <a:bodyPr vert="horz" lIns="91440" tIns="45720" rIns="91440" bIns="45720" rtlCol="0">
            <a:normAutofit/>
          </a:bodyPr>
          <a:lstStyle/>
          <a:p>
            <a:pPr>
              <a:lnSpc>
                <a:spcPct val="140000"/>
              </a:lnSpc>
            </a:pPr>
            <a:r>
              <a:rPr lang="en-US" sz="1400" b="1" dirty="0"/>
              <a:t>Issue</a:t>
            </a:r>
            <a:r>
              <a:rPr lang="en-US" sz="1400" dirty="0"/>
              <a:t>: In  textbooks, illustrations often depict fathers as the breadwinners, sitting and reading the newspaper or working, while mothers are portrayed as caretakers, cooking or cleaning. Boys are often shown playing sports or engaging in physical activities, while girls are depicted helping in the kitchen or playing with dolls.</a:t>
            </a:r>
          </a:p>
          <a:p>
            <a:pPr>
              <a:lnSpc>
                <a:spcPct val="140000"/>
              </a:lnSpc>
              <a:buFont typeface="Arial" panose="020B0604020202020204" pitchFamily="34" charset="0"/>
              <a:buChar char="•"/>
            </a:pPr>
            <a:r>
              <a:rPr lang="en-US" sz="1400" b="1" dirty="0"/>
              <a:t>What would Gender-Responsive Pedagogy suggest?</a:t>
            </a:r>
            <a:r>
              <a:rPr lang="en-US" sz="1400" dirty="0"/>
              <a:t>:</a:t>
            </a:r>
          </a:p>
          <a:p>
            <a:pPr marL="742950" lvl="1" indent="-285750">
              <a:lnSpc>
                <a:spcPct val="140000"/>
              </a:lnSpc>
              <a:buFont typeface="Arial" panose="020B0604020202020204" pitchFamily="34" charset="0"/>
              <a:buChar char="•"/>
            </a:pPr>
            <a:r>
              <a:rPr lang="en-US" sz="1400" dirty="0"/>
              <a:t>When encountering such representations, teachers can </a:t>
            </a:r>
            <a:r>
              <a:rPr lang="en-US" sz="1400" b="1" dirty="0"/>
              <a:t>introduce discussions</a:t>
            </a:r>
            <a:r>
              <a:rPr lang="en-US" sz="1400" dirty="0"/>
              <a:t> that challenge these stereotypes. For instance, teachers can ask students to describe alternative roles (e.g., fathers cooking and mothers reading) and encourage them to imagine and draw new images that reflect more gender-balanced family roles.</a:t>
            </a:r>
          </a:p>
          <a:p>
            <a:pPr marL="742950" lvl="1" indent="-285750">
              <a:lnSpc>
                <a:spcPct val="140000"/>
              </a:lnSpc>
              <a:buFont typeface="Arial" panose="020B0604020202020204" pitchFamily="34" charset="0"/>
              <a:buChar char="•"/>
            </a:pPr>
            <a:r>
              <a:rPr lang="en-US" sz="1400" dirty="0"/>
              <a:t>Use </a:t>
            </a:r>
            <a:r>
              <a:rPr lang="en-US" sz="1400" b="1" dirty="0"/>
              <a:t>additional resources</a:t>
            </a:r>
            <a:r>
              <a:rPr lang="en-US" sz="1400" dirty="0"/>
              <a:t> or real-life examples of Vietnamese families where both parents share responsibilities equally, and discuss how these roles can change and evolve.</a:t>
            </a:r>
          </a:p>
          <a:p>
            <a:pPr>
              <a:lnSpc>
                <a:spcPct val="140000"/>
              </a:lnSpc>
            </a:pPr>
            <a:endParaRPr lang="en-US" sz="700" dirty="0"/>
          </a:p>
        </p:txBody>
      </p:sp>
    </p:spTree>
    <p:extLst>
      <p:ext uri="{BB962C8B-B14F-4D97-AF65-F5344CB8AC3E}">
        <p14:creationId xmlns:p14="http://schemas.microsoft.com/office/powerpoint/2010/main" val="72686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F0C83-AF10-09FF-D42F-0E5D5BD467F0}"/>
              </a:ext>
            </a:extLst>
          </p:cNvPr>
          <p:cNvSpPr>
            <a:spLocks noGrp="1"/>
          </p:cNvSpPr>
          <p:nvPr>
            <p:ph type="title"/>
          </p:nvPr>
        </p:nvSpPr>
        <p:spPr>
          <a:xfrm>
            <a:off x="990000" y="945926"/>
            <a:ext cx="3531600" cy="1815882"/>
          </a:xfrm>
        </p:spPr>
        <p:txBody>
          <a:bodyPr vert="horz" lIns="91440" tIns="45720" rIns="91440" bIns="45720" rtlCol="0" anchor="t" anchorCtr="0">
            <a:normAutofit/>
          </a:bodyPr>
          <a:lstStyle/>
          <a:p>
            <a:r>
              <a:rPr lang="en-US" sz="3200" b="1" kern="1200" cap="none" spc="0" baseline="0">
                <a:solidFill>
                  <a:schemeClr val="tx1"/>
                </a:solidFill>
                <a:latin typeface="+mj-lt"/>
                <a:ea typeface="+mj-ea"/>
                <a:cs typeface="+mj-cs"/>
              </a:rPr>
              <a:t>Gender Bias in Career Depictions</a:t>
            </a:r>
            <a:br>
              <a:rPr lang="en-US" sz="3200" b="1" kern="1200" cap="none" spc="0" baseline="0">
                <a:solidFill>
                  <a:schemeClr val="tx1"/>
                </a:solidFill>
                <a:latin typeface="+mj-lt"/>
                <a:ea typeface="+mj-ea"/>
                <a:cs typeface="+mj-cs"/>
              </a:rPr>
            </a:br>
            <a:endParaRPr lang="en-US" sz="3200" kern="1200" cap="none" spc="0" baseline="0">
              <a:solidFill>
                <a:schemeClr val="tx1"/>
              </a:solidFill>
              <a:latin typeface="+mj-lt"/>
              <a:ea typeface="+mj-ea"/>
              <a:cs typeface="+mj-cs"/>
            </a:endParaRPr>
          </a:p>
        </p:txBody>
      </p:sp>
      <p:pic>
        <p:nvPicPr>
          <p:cNvPr id="5" name="Picture 4" descr="Drawings on colourful paper">
            <a:extLst>
              <a:ext uri="{FF2B5EF4-FFF2-40B4-BE49-F238E27FC236}">
                <a16:creationId xmlns:a16="http://schemas.microsoft.com/office/drawing/2014/main" id="{972E7D43-8DF6-6865-03BB-C5D649B626D1}"/>
              </a:ext>
            </a:extLst>
          </p:cNvPr>
          <p:cNvPicPr>
            <a:picLocks noChangeAspect="1"/>
          </p:cNvPicPr>
          <p:nvPr/>
        </p:nvPicPr>
        <p:blipFill>
          <a:blip r:embed="rId2"/>
          <a:srcRect r="4359" b="1"/>
          <a:stretch/>
        </p:blipFill>
        <p:spPr>
          <a:xfrm>
            <a:off x="990000" y="2761808"/>
            <a:ext cx="3352800" cy="2339975"/>
          </a:xfrm>
          <a:prstGeom prst="rect">
            <a:avLst/>
          </a:prstGeom>
        </p:spPr>
      </p:pic>
      <p:sp>
        <p:nvSpPr>
          <p:cNvPr id="3" name="Content Placeholder 2">
            <a:extLst>
              <a:ext uri="{FF2B5EF4-FFF2-40B4-BE49-F238E27FC236}">
                <a16:creationId xmlns:a16="http://schemas.microsoft.com/office/drawing/2014/main" id="{8DEA04C7-EB4D-F70F-35D6-A08EDF64CD92}"/>
              </a:ext>
            </a:extLst>
          </p:cNvPr>
          <p:cNvSpPr>
            <a:spLocks noGrp="1"/>
          </p:cNvSpPr>
          <p:nvPr>
            <p:ph idx="10"/>
          </p:nvPr>
        </p:nvSpPr>
        <p:spPr>
          <a:xfrm>
            <a:off x="4997457" y="935999"/>
            <a:ext cx="6114543" cy="4832975"/>
          </a:xfrm>
        </p:spPr>
        <p:txBody>
          <a:bodyPr vert="horz" lIns="91440" tIns="45720" rIns="91440" bIns="45720" rtlCol="0">
            <a:normAutofit/>
          </a:bodyPr>
          <a:lstStyle/>
          <a:p>
            <a:pPr>
              <a:lnSpc>
                <a:spcPct val="140000"/>
              </a:lnSpc>
              <a:buFont typeface="Arial" panose="020B0604020202020204" pitchFamily="34" charset="0"/>
              <a:buChar char="•"/>
            </a:pPr>
            <a:r>
              <a:rPr lang="en-US" sz="1300" b="1" dirty="0"/>
              <a:t>Issue: </a:t>
            </a:r>
            <a:r>
              <a:rPr lang="en-US" sz="1300" dirty="0"/>
              <a:t>Textbooks often portray men in leadership or STEM roles, such as doctors, engineers, or scientists, while women are shown as nurses, teachers, or caregivers. This creates an implicit message that some careers are gender-specific.</a:t>
            </a:r>
          </a:p>
          <a:p>
            <a:pPr>
              <a:lnSpc>
                <a:spcPct val="140000"/>
              </a:lnSpc>
              <a:buFont typeface="Arial" panose="020B0604020202020204" pitchFamily="34" charset="0"/>
              <a:buChar char="•"/>
            </a:pPr>
            <a:r>
              <a:rPr lang="en-US" sz="1300" b="1" dirty="0"/>
              <a:t>What would Gender-Responsive Pedagogy suggest</a:t>
            </a:r>
            <a:r>
              <a:rPr lang="en-US" sz="1300" dirty="0"/>
              <a:t>:</a:t>
            </a:r>
          </a:p>
          <a:p>
            <a:pPr marL="742950" lvl="1" indent="-285750">
              <a:lnSpc>
                <a:spcPct val="140000"/>
              </a:lnSpc>
              <a:buFont typeface="Arial" panose="020B0604020202020204" pitchFamily="34" charset="0"/>
              <a:buChar char="•"/>
            </a:pPr>
            <a:r>
              <a:rPr lang="en-US" sz="1300" dirty="0"/>
              <a:t>Teachers can bring in examples of </a:t>
            </a:r>
            <a:r>
              <a:rPr lang="en-US" sz="1300" b="1" dirty="0"/>
              <a:t>successful Vietnamese women in STEM</a:t>
            </a:r>
            <a:r>
              <a:rPr lang="en-US" sz="1300" dirty="0"/>
              <a:t>, such as </a:t>
            </a:r>
            <a:r>
              <a:rPr lang="en-US" sz="1300" b="1" dirty="0"/>
              <a:t>Professor </a:t>
            </a:r>
            <a:r>
              <a:rPr lang="en-US" sz="1300" b="1" dirty="0" err="1"/>
              <a:t>Nguyễn</a:t>
            </a:r>
            <a:r>
              <a:rPr lang="en-US" sz="1300" b="1" dirty="0"/>
              <a:t> </a:t>
            </a:r>
            <a:r>
              <a:rPr lang="en-US" sz="1300" b="1" dirty="0" err="1"/>
              <a:t>Thị</a:t>
            </a:r>
            <a:r>
              <a:rPr lang="en-US" sz="1300" b="1" dirty="0"/>
              <a:t> Kim Thanh</a:t>
            </a:r>
            <a:r>
              <a:rPr lang="en-US" sz="1300" dirty="0"/>
              <a:t>, a leading nanotechnology scientist, or </a:t>
            </a:r>
            <a:r>
              <a:rPr lang="en-US" sz="1300" b="1" dirty="0" err="1"/>
              <a:t>Đặng</a:t>
            </a:r>
            <a:r>
              <a:rPr lang="en-US" sz="1300" b="1" dirty="0"/>
              <a:t> </a:t>
            </a:r>
            <a:r>
              <a:rPr lang="en-US" sz="1300" b="1" dirty="0" err="1"/>
              <a:t>Thị</a:t>
            </a:r>
            <a:r>
              <a:rPr lang="en-US" sz="1300" b="1" dirty="0"/>
              <a:t> </a:t>
            </a:r>
            <a:r>
              <a:rPr lang="en-US" sz="1300" b="1" dirty="0" err="1"/>
              <a:t>Ngọc</a:t>
            </a:r>
            <a:r>
              <a:rPr lang="en-US" sz="1300" b="1" dirty="0"/>
              <a:t> </a:t>
            </a:r>
            <a:r>
              <a:rPr lang="en-US" sz="1300" b="1" dirty="0" err="1"/>
              <a:t>Thịnh</a:t>
            </a:r>
            <a:r>
              <a:rPr lang="en-US" sz="1300" dirty="0"/>
              <a:t>, Vietnam's first female vice/president, to show that women can excel in traditionally male-dominated fields.</a:t>
            </a:r>
          </a:p>
          <a:p>
            <a:pPr marL="742950" lvl="1" indent="-285750">
              <a:lnSpc>
                <a:spcPct val="140000"/>
              </a:lnSpc>
              <a:buFont typeface="Arial" panose="020B0604020202020204" pitchFamily="34" charset="0"/>
              <a:buChar char="•"/>
            </a:pPr>
            <a:r>
              <a:rPr lang="en-US" sz="1300" dirty="0"/>
              <a:t>Teachers can also introduce </a:t>
            </a:r>
            <a:r>
              <a:rPr lang="en-US" sz="1300" b="1" dirty="0"/>
              <a:t>career exploration activities</a:t>
            </a:r>
            <a:r>
              <a:rPr lang="en-US" sz="1300" dirty="0"/>
              <a:t> where students research professionals in various fields, ensuring an equal representation of both genders. They can encourage both boys and girls to present on careers that break traditional gender norms.</a:t>
            </a:r>
          </a:p>
          <a:p>
            <a:pPr>
              <a:lnSpc>
                <a:spcPct val="140000"/>
              </a:lnSpc>
            </a:pPr>
            <a:endParaRPr lang="en-US" sz="1300" dirty="0"/>
          </a:p>
        </p:txBody>
      </p:sp>
    </p:spTree>
    <p:extLst>
      <p:ext uri="{BB962C8B-B14F-4D97-AF65-F5344CB8AC3E}">
        <p14:creationId xmlns:p14="http://schemas.microsoft.com/office/powerpoint/2010/main" val="255199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C4A0-E773-F8FD-78FA-3DDBF96279BF}"/>
              </a:ext>
            </a:extLst>
          </p:cNvPr>
          <p:cNvSpPr>
            <a:spLocks noGrp="1"/>
          </p:cNvSpPr>
          <p:nvPr>
            <p:ph type="title"/>
          </p:nvPr>
        </p:nvSpPr>
        <p:spPr/>
        <p:txBody>
          <a:bodyPr/>
          <a:lstStyle/>
          <a:p>
            <a:r>
              <a:rPr lang="en-GB" dirty="0"/>
              <a:t>Teaching Methodologies</a:t>
            </a:r>
            <a:endParaRPr lang="en-US" dirty="0"/>
          </a:p>
        </p:txBody>
      </p:sp>
      <p:sp>
        <p:nvSpPr>
          <p:cNvPr id="3" name="Content Placeholder 2">
            <a:extLst>
              <a:ext uri="{FF2B5EF4-FFF2-40B4-BE49-F238E27FC236}">
                <a16:creationId xmlns:a16="http://schemas.microsoft.com/office/drawing/2014/main" id="{AC39034F-95CF-35D3-22C8-50D05F4A4C77}"/>
              </a:ext>
            </a:extLst>
          </p:cNvPr>
          <p:cNvSpPr>
            <a:spLocks noGrp="1"/>
          </p:cNvSpPr>
          <p:nvPr>
            <p:ph idx="10"/>
          </p:nvPr>
        </p:nvSpPr>
        <p:spPr>
          <a:xfrm>
            <a:off x="568163" y="1997132"/>
            <a:ext cx="11489366" cy="4232218"/>
          </a:xfrm>
        </p:spPr>
        <p:txBody>
          <a:bodyPr>
            <a:normAutofit fontScale="85000" lnSpcReduction="10000"/>
          </a:bodyPr>
          <a:lstStyle/>
          <a:p>
            <a:r>
              <a:rPr lang="en-US" dirty="0"/>
              <a:t>A gender-responsive approach uses methodologies that are learner-centered, build both skills and knowledge, and ensure equal participation for both girls and boys. They  can be applied in classrooms to promote equity and inclusivity. These methodologies include:</a:t>
            </a:r>
          </a:p>
          <a:p>
            <a:pPr>
              <a:buFont typeface="Arial" panose="020B0604020202020204" pitchFamily="34" charset="0"/>
              <a:buChar char="•"/>
            </a:pPr>
            <a:r>
              <a:rPr lang="en-US" b="1" dirty="0"/>
              <a:t>Group discussions</a:t>
            </a:r>
            <a:r>
              <a:rPr lang="en-US" dirty="0"/>
              <a:t>: Encourage equal participation and collaboration between students of all genders.</a:t>
            </a:r>
          </a:p>
          <a:p>
            <a:pPr>
              <a:buFont typeface="Arial" panose="020B0604020202020204" pitchFamily="34" charset="0"/>
              <a:buChar char="•"/>
            </a:pPr>
            <a:r>
              <a:rPr lang="en-US" b="1" dirty="0"/>
              <a:t>Guest speakers</a:t>
            </a:r>
            <a:r>
              <a:rPr lang="en-US" dirty="0"/>
              <a:t>: Provide diverse role models from different fields, ensuring that both male and female voices are represented.</a:t>
            </a:r>
          </a:p>
          <a:p>
            <a:pPr>
              <a:buFont typeface="Arial" panose="020B0604020202020204" pitchFamily="34" charset="0"/>
              <a:buChar char="•"/>
            </a:pPr>
            <a:r>
              <a:rPr lang="en-US" b="1" dirty="0"/>
              <a:t>Field trips</a:t>
            </a:r>
            <a:r>
              <a:rPr lang="en-US" dirty="0"/>
              <a:t>: Offer real-world learning opportunities that reflect gender balance in various professions.</a:t>
            </a:r>
          </a:p>
          <a:p>
            <a:pPr>
              <a:buFont typeface="Arial" panose="020B0604020202020204" pitchFamily="34" charset="0"/>
              <a:buChar char="•"/>
            </a:pPr>
            <a:r>
              <a:rPr lang="en-US" b="1" dirty="0"/>
              <a:t>Role play</a:t>
            </a:r>
            <a:r>
              <a:rPr lang="en-US" dirty="0"/>
              <a:t>: Allow students to explore different perspectives and break gender norms in a safe environment, such as acting out scenarios where gender norms are reversed,</a:t>
            </a:r>
          </a:p>
          <a:p>
            <a:pPr>
              <a:buFont typeface="Arial" panose="020B0604020202020204" pitchFamily="34" charset="0"/>
              <a:buChar char="•"/>
            </a:pPr>
            <a:r>
              <a:rPr lang="en-US" b="1" dirty="0"/>
              <a:t>Debates and case studies</a:t>
            </a:r>
            <a:r>
              <a:rPr lang="en-US" dirty="0"/>
              <a:t>: Engage students in critical thinking about gender equality and social issues.</a:t>
            </a:r>
          </a:p>
          <a:p>
            <a:pPr>
              <a:buFont typeface="Arial" panose="020B0604020202020204" pitchFamily="34" charset="0"/>
              <a:buChar char="•"/>
            </a:pPr>
            <a:r>
              <a:rPr lang="en-US" b="1" dirty="0"/>
              <a:t>Explorations and community projects</a:t>
            </a:r>
            <a:r>
              <a:rPr lang="en-US" dirty="0"/>
              <a:t>: Empower students to apply their learning to local, real-world contexts while promoting inclusive participation.</a:t>
            </a:r>
          </a:p>
          <a:p>
            <a:pPr algn="l"/>
            <a:endParaRPr lang="en-US" dirty="0"/>
          </a:p>
        </p:txBody>
      </p:sp>
    </p:spTree>
    <p:extLst>
      <p:ext uri="{BB962C8B-B14F-4D97-AF65-F5344CB8AC3E}">
        <p14:creationId xmlns:p14="http://schemas.microsoft.com/office/powerpoint/2010/main" val="368180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DD3C-A0A9-E53F-28FA-5AA6C880A7DD}"/>
              </a:ext>
            </a:extLst>
          </p:cNvPr>
          <p:cNvSpPr>
            <a:spLocks noGrp="1"/>
          </p:cNvSpPr>
          <p:nvPr>
            <p:ph type="title"/>
          </p:nvPr>
        </p:nvSpPr>
        <p:spPr/>
        <p:txBody>
          <a:bodyPr/>
          <a:lstStyle/>
          <a:p>
            <a:r>
              <a:rPr lang="en-GB" dirty="0"/>
              <a:t>Example 1: Oral </a:t>
            </a:r>
            <a:r>
              <a:rPr lang="en-GB" i="1" dirty="0"/>
              <a:t>Herstory</a:t>
            </a:r>
            <a:r>
              <a:rPr lang="en-GB" dirty="0"/>
              <a:t> Project </a:t>
            </a:r>
            <a:endParaRPr lang="en-US" dirty="0"/>
          </a:p>
        </p:txBody>
      </p:sp>
      <p:sp>
        <p:nvSpPr>
          <p:cNvPr id="3" name="Content Placeholder 2">
            <a:extLst>
              <a:ext uri="{FF2B5EF4-FFF2-40B4-BE49-F238E27FC236}">
                <a16:creationId xmlns:a16="http://schemas.microsoft.com/office/drawing/2014/main" id="{88F4EAEA-0A58-4BD1-02E0-EA0869988374}"/>
              </a:ext>
            </a:extLst>
          </p:cNvPr>
          <p:cNvSpPr>
            <a:spLocks noGrp="1"/>
          </p:cNvSpPr>
          <p:nvPr>
            <p:ph idx="10"/>
          </p:nvPr>
        </p:nvSpPr>
        <p:spPr/>
        <p:txBody>
          <a:bodyPr>
            <a:normAutofit fontScale="85000" lnSpcReduction="10000"/>
          </a:bodyPr>
          <a:lstStyle/>
          <a:p>
            <a:r>
              <a:rPr lang="en-US" dirty="0"/>
              <a:t>Objective: Develop research skills, explore oral history techniques, and create public exhibits to celebrate the contributions of women in your community. Shift the cultural narrative by recognizing women as central to community life and well-being.</a:t>
            </a:r>
          </a:p>
          <a:p>
            <a:r>
              <a:rPr lang="en-US" dirty="0"/>
              <a:t>Rationale: Oral history captures firsthand experiences through interviews and conversations, highlighting perspectives often left out of official records. Historically, women's contributions have been overlooked, and their stories rarely told. By elevating women’s voices, we challenge norms that perpetuate gender-based violence and discrimination, and refocus history on women’s vital roles in areas like agriculture, medicine, education, spirituality, and decision-making. Centering women's narratives transforms societal views, moving from tales of violence and conquest to stories that celebrate relationships, community, and everyday life.</a:t>
            </a:r>
          </a:p>
          <a:p>
            <a:r>
              <a:rPr lang="en-US" dirty="0"/>
              <a:t>Activity: Asking students to interview a woman from their community. </a:t>
            </a:r>
          </a:p>
          <a:p>
            <a:pPr algn="l"/>
            <a:endParaRPr lang="en-US" dirty="0"/>
          </a:p>
        </p:txBody>
      </p:sp>
    </p:spTree>
    <p:extLst>
      <p:ext uri="{BB962C8B-B14F-4D97-AF65-F5344CB8AC3E}">
        <p14:creationId xmlns:p14="http://schemas.microsoft.com/office/powerpoint/2010/main" val="41773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8809-058F-0FD4-51BA-E3D412119E28}"/>
              </a:ext>
            </a:extLst>
          </p:cNvPr>
          <p:cNvSpPr>
            <a:spLocks noGrp="1"/>
          </p:cNvSpPr>
          <p:nvPr>
            <p:ph type="title"/>
          </p:nvPr>
        </p:nvSpPr>
        <p:spPr/>
        <p:txBody>
          <a:bodyPr>
            <a:normAutofit fontScale="90000"/>
          </a:bodyPr>
          <a:lstStyle/>
          <a:p>
            <a:r>
              <a:rPr lang="en-US" b="1" dirty="0"/>
              <a:t>Example 2: Project-Based Learning with Real-World Gender Contexts</a:t>
            </a:r>
            <a:br>
              <a:rPr lang="en-US" b="1" dirty="0"/>
            </a:br>
            <a:endParaRPr lang="en-US" dirty="0"/>
          </a:p>
        </p:txBody>
      </p:sp>
      <p:sp>
        <p:nvSpPr>
          <p:cNvPr id="3" name="Content Placeholder 2">
            <a:extLst>
              <a:ext uri="{FF2B5EF4-FFF2-40B4-BE49-F238E27FC236}">
                <a16:creationId xmlns:a16="http://schemas.microsoft.com/office/drawing/2014/main" id="{53C751D7-DD52-A1B3-DF41-B3F0476C8054}"/>
              </a:ext>
            </a:extLst>
          </p:cNvPr>
          <p:cNvSpPr>
            <a:spLocks noGrp="1"/>
          </p:cNvSpPr>
          <p:nvPr>
            <p:ph idx="10"/>
          </p:nvPr>
        </p:nvSpPr>
        <p:spPr>
          <a:xfrm>
            <a:off x="568163" y="1997132"/>
            <a:ext cx="10503249" cy="4232218"/>
          </a:xfrm>
        </p:spPr>
        <p:txBody>
          <a:bodyPr/>
          <a:lstStyle/>
          <a:p>
            <a:pPr>
              <a:buFont typeface="Arial" panose="020B0604020202020204" pitchFamily="34" charset="0"/>
              <a:buChar char="•"/>
            </a:pPr>
            <a:r>
              <a:rPr lang="en-US" b="1" dirty="0"/>
              <a:t>Practice</a:t>
            </a:r>
            <a:r>
              <a:rPr lang="en-US" dirty="0"/>
              <a:t>: Design project-based learning activities that incorporate gender perspectives and address real-world gender issues. This methodology can encourage students to explore how gender impacts their communities and the world.</a:t>
            </a:r>
          </a:p>
          <a:p>
            <a:pPr>
              <a:buFont typeface="Arial" panose="020B0604020202020204" pitchFamily="34" charset="0"/>
              <a:buChar char="•"/>
            </a:pPr>
            <a:r>
              <a:rPr lang="en-US" b="1" dirty="0"/>
              <a:t>Example</a:t>
            </a:r>
            <a:r>
              <a:rPr lang="en-US" dirty="0"/>
              <a:t>: In a geography class, students can be tasked with researching how climate change affects men and women differently in rural areas. They explore case studies from Vietnam and other countries and create presentations that highlight how gender influences roles in agriculture, decision-making, and environmental management.</a:t>
            </a:r>
          </a:p>
          <a:p>
            <a:endParaRPr lang="en-US" dirty="0"/>
          </a:p>
        </p:txBody>
      </p:sp>
    </p:spTree>
    <p:extLst>
      <p:ext uri="{BB962C8B-B14F-4D97-AF65-F5344CB8AC3E}">
        <p14:creationId xmlns:p14="http://schemas.microsoft.com/office/powerpoint/2010/main" val="3674426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ird's eye view of a person's hand planting">
            <a:extLst>
              <a:ext uri="{FF2B5EF4-FFF2-40B4-BE49-F238E27FC236}">
                <a16:creationId xmlns:a16="http://schemas.microsoft.com/office/drawing/2014/main" id="{C8DD6C5C-34EA-74BF-63BA-469D6BC79590}"/>
              </a:ext>
            </a:extLst>
          </p:cNvPr>
          <p:cNvPicPr>
            <a:picLocks noChangeAspect="1"/>
          </p:cNvPicPr>
          <p:nvPr/>
        </p:nvPicPr>
        <p:blipFill>
          <a:blip r:embed="rId2"/>
          <a:srcRect l="40516" r="-1" b="-1"/>
          <a:stretch/>
        </p:blipFill>
        <p:spPr>
          <a:xfrm>
            <a:off x="101611" y="1127930"/>
            <a:ext cx="3154774" cy="3540104"/>
          </a:xfrm>
          <a:prstGeom prst="rect">
            <a:avLst/>
          </a:prstGeom>
        </p:spPr>
      </p:pic>
      <p:cxnSp>
        <p:nvCxnSpPr>
          <p:cNvPr id="12" name="Straight Connector 11">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6" name="Rectangle 1">
            <a:extLst>
              <a:ext uri="{FF2B5EF4-FFF2-40B4-BE49-F238E27FC236}">
                <a16:creationId xmlns:a16="http://schemas.microsoft.com/office/drawing/2014/main" id="{3982BDA2-2FD4-1C3E-B238-928C03DE35D7}"/>
              </a:ext>
            </a:extLst>
          </p:cNvPr>
          <p:cNvGraphicFramePr>
            <a:graphicFrameLocks noGrp="1"/>
          </p:cNvGraphicFramePr>
          <p:nvPr>
            <p:ph idx="10"/>
            <p:extLst>
              <p:ext uri="{D42A27DB-BD31-4B8C-83A1-F6EECF244321}">
                <p14:modId xmlns:p14="http://schemas.microsoft.com/office/powerpoint/2010/main" val="2608151297"/>
              </p:ext>
            </p:extLst>
          </p:nvPr>
        </p:nvGraphicFramePr>
        <p:xfrm>
          <a:off x="2948474" y="317241"/>
          <a:ext cx="8920254" cy="6055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69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37BBBEB3-C476-C4A7-30C1-FFA9CE5A4FA3}"/>
              </a:ext>
            </a:extLst>
          </p:cNvPr>
          <p:cNvSpPr>
            <a:spLocks noGrp="1"/>
          </p:cNvSpPr>
          <p:nvPr>
            <p:ph type="title"/>
          </p:nvPr>
        </p:nvSpPr>
        <p:spPr>
          <a:xfrm>
            <a:off x="1078100" y="542671"/>
            <a:ext cx="10026650" cy="1124202"/>
          </a:xfrm>
        </p:spPr>
        <p:txBody>
          <a:bodyPr vert="horz" wrap="square" lIns="91440" tIns="45720" rIns="91440" bIns="45720" rtlCol="0" anchor="ctr" anchorCtr="0">
            <a:normAutofit/>
          </a:bodyPr>
          <a:lstStyle/>
          <a:p>
            <a:pPr algn="ctr"/>
            <a:r>
              <a:rPr lang="en-US" sz="3200" kern="1200" cap="none" spc="0" baseline="0">
                <a:solidFill>
                  <a:schemeClr val="tx1"/>
                </a:solidFill>
                <a:latin typeface="+mj-lt"/>
                <a:ea typeface="+mj-ea"/>
                <a:cs typeface="+mj-cs"/>
              </a:rPr>
              <a:t>4. Classroom Set up and Management</a:t>
            </a:r>
          </a:p>
        </p:txBody>
      </p:sp>
      <p:sp>
        <p:nvSpPr>
          <p:cNvPr id="25" name="Rectangle 24">
            <a:extLst>
              <a:ext uri="{FF2B5EF4-FFF2-40B4-BE49-F238E27FC236}">
                <a16:creationId xmlns:a16="http://schemas.microsoft.com/office/drawing/2014/main" id="{F883A8D1-ED1B-47A1-AA44-289C080E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2664"/>
            <a:ext cx="12192000" cy="4605336"/>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D388C401-8E99-01E2-88BC-DC6DBFC2D935}"/>
              </a:ext>
            </a:extLst>
          </p:cNvPr>
          <p:cNvGraphicFramePr>
            <a:graphicFrameLocks noGrp="1"/>
          </p:cNvGraphicFramePr>
          <p:nvPr>
            <p:ph idx="10"/>
            <p:extLst>
              <p:ext uri="{D42A27DB-BD31-4B8C-83A1-F6EECF244321}">
                <p14:modId xmlns:p14="http://schemas.microsoft.com/office/powerpoint/2010/main" val="181899663"/>
              </p:ext>
            </p:extLst>
          </p:nvPr>
        </p:nvGraphicFramePr>
        <p:xfrm>
          <a:off x="541338" y="2843212"/>
          <a:ext cx="11109674" cy="3472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98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AF06F-C139-335E-1E1B-F87E7C66395A}"/>
              </a:ext>
            </a:extLst>
          </p:cNvPr>
          <p:cNvSpPr>
            <a:spLocks noGrp="1"/>
          </p:cNvSpPr>
          <p:nvPr>
            <p:ph type="title"/>
          </p:nvPr>
        </p:nvSpPr>
        <p:spPr>
          <a:xfrm>
            <a:off x="990000" y="945926"/>
            <a:ext cx="3531600" cy="1815882"/>
          </a:xfrm>
        </p:spPr>
        <p:txBody>
          <a:bodyPr vert="horz" lIns="91440" tIns="45720" rIns="91440" bIns="45720" rtlCol="0" anchor="t" anchorCtr="0">
            <a:normAutofit/>
          </a:bodyPr>
          <a:lstStyle/>
          <a:p>
            <a:pPr>
              <a:lnSpc>
                <a:spcPct val="90000"/>
              </a:lnSpc>
            </a:pPr>
            <a:r>
              <a:rPr lang="en-US" sz="2700" b="1" kern="1200" cap="none" spc="0" baseline="0">
                <a:solidFill>
                  <a:schemeClr val="tx1"/>
                </a:solidFill>
                <a:latin typeface="+mj-lt"/>
                <a:ea typeface="+mj-ea"/>
                <a:cs typeface="+mj-cs"/>
              </a:rPr>
              <a:t>Creating a Gender-Responsive Classroom in Vietnam</a:t>
            </a:r>
            <a:br>
              <a:rPr lang="en-US" sz="2700" b="1" kern="1200" cap="none" spc="0" baseline="0">
                <a:solidFill>
                  <a:schemeClr val="tx1"/>
                </a:solidFill>
                <a:latin typeface="+mj-lt"/>
                <a:ea typeface="+mj-ea"/>
                <a:cs typeface="+mj-cs"/>
              </a:rPr>
            </a:br>
            <a:endParaRPr lang="en-US" sz="2700" kern="1200" cap="none" spc="0" baseline="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41AC4E6B-2DDC-DCD2-2B7E-C973322095BB}"/>
              </a:ext>
            </a:extLst>
          </p:cNvPr>
          <p:cNvPicPr>
            <a:picLocks noChangeAspect="1"/>
          </p:cNvPicPr>
          <p:nvPr/>
        </p:nvPicPr>
        <p:blipFill>
          <a:blip r:embed="rId2"/>
          <a:srcRect l="536" r="3823" b="1"/>
          <a:stretch/>
        </p:blipFill>
        <p:spPr>
          <a:xfrm>
            <a:off x="1079500" y="3428999"/>
            <a:ext cx="3352800" cy="2339975"/>
          </a:xfrm>
          <a:prstGeom prst="rect">
            <a:avLst/>
          </a:prstGeom>
        </p:spPr>
      </p:pic>
      <p:sp>
        <p:nvSpPr>
          <p:cNvPr id="3" name="Content Placeholder 2">
            <a:extLst>
              <a:ext uri="{FF2B5EF4-FFF2-40B4-BE49-F238E27FC236}">
                <a16:creationId xmlns:a16="http://schemas.microsoft.com/office/drawing/2014/main" id="{2CD16759-F65D-BF91-4A5A-CB378E2190F2}"/>
              </a:ext>
            </a:extLst>
          </p:cNvPr>
          <p:cNvSpPr>
            <a:spLocks noGrp="1"/>
          </p:cNvSpPr>
          <p:nvPr>
            <p:ph idx="10"/>
          </p:nvPr>
        </p:nvSpPr>
        <p:spPr>
          <a:xfrm>
            <a:off x="4521601" y="945925"/>
            <a:ext cx="7401694" cy="5418780"/>
          </a:xfrm>
        </p:spPr>
        <p:txBody>
          <a:bodyPr vert="horz" lIns="91440" tIns="45720" rIns="91440" bIns="45720" rtlCol="0">
            <a:normAutofit/>
          </a:bodyPr>
          <a:lstStyle/>
          <a:p>
            <a:pPr>
              <a:lnSpc>
                <a:spcPct val="140000"/>
              </a:lnSpc>
            </a:pPr>
            <a:r>
              <a:rPr lang="en-US" sz="1000" b="1" dirty="0">
                <a:latin typeface="Arial" panose="020B0604020202020204" pitchFamily="34" charset="0"/>
                <a:cs typeface="Arial" panose="020B0604020202020204" pitchFamily="34" charset="0"/>
              </a:rPr>
              <a:t>1. Mixed-Gender Seating Arrangement</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In a Vietnamese classroom, boys and girls may often sit separately due to cultural norms. A gender-responsive approach would mix seating arrangements, placing boys and girls together in a way that encourages collaboration and mutual respect.  </a:t>
            </a:r>
            <a:r>
              <a:rPr lang="en-US" sz="1000" b="0" i="0" u="none" strike="noStrike" baseline="0" dirty="0">
                <a:latin typeface="Arial" panose="020B0604020202020204" pitchFamily="34" charset="0"/>
                <a:cs typeface="Arial" panose="020B0604020202020204" pitchFamily="34" charset="0"/>
              </a:rPr>
              <a:t>Some schools may separate the seating arrangement of boys and girls based on religious, cultural norms and rules. If this is the case, teachers can still rotate which group sits in the front of the class on a regular basis. Other strategies might include more small group work that ensures that </a:t>
            </a:r>
            <a:r>
              <a:rPr lang="en-US" sz="1000" b="0" i="0" u="none" strike="noStrike" baseline="0" dirty="0" err="1">
                <a:latin typeface="Arial" panose="020B0604020202020204" pitchFamily="34" charset="0"/>
                <a:cs typeface="Arial" panose="020B0604020202020204" pitchFamily="34" charset="0"/>
              </a:rPr>
              <a:t>epresentatives</a:t>
            </a:r>
            <a:r>
              <a:rPr lang="en-US" sz="1000" b="0" i="0" u="none" strike="noStrike" baseline="0" dirty="0">
                <a:latin typeface="Arial" panose="020B0604020202020204" pitchFamily="34" charset="0"/>
                <a:cs typeface="Arial" panose="020B0604020202020204" pitchFamily="34" charset="0"/>
              </a:rPr>
              <a:t> from each table or group contribute the ideas so that both boys and girls have equal voice in whole group discussions</a:t>
            </a:r>
            <a:endParaRPr lang="en-US" sz="1000" dirty="0">
              <a:latin typeface="Arial" panose="020B0604020202020204" pitchFamily="34" charset="0"/>
              <a:cs typeface="Arial" panose="020B0604020202020204" pitchFamily="34" charset="0"/>
            </a:endParaRPr>
          </a:p>
          <a:p>
            <a:pPr>
              <a:lnSpc>
                <a:spcPct val="140000"/>
              </a:lnSpc>
            </a:pPr>
            <a:r>
              <a:rPr lang="en-US" sz="1000" b="1" dirty="0">
                <a:latin typeface="Arial" panose="020B0604020202020204" pitchFamily="34" charset="0"/>
                <a:cs typeface="Arial" panose="020B0604020202020204" pitchFamily="34" charset="0"/>
              </a:rPr>
              <a:t>2. Incorporating Local Role Models in Classroom Displays</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Decorate the classroom with images and stories of Vietnamese women and men who have succeeded in various fields, such as science, education, and technology. For example, posters featuring figures  alongside male figures help students see positive examples of success from both genders. These visuals can challenge traditional gender roles and encourage students to aim high regardless of gender.</a:t>
            </a:r>
          </a:p>
          <a:p>
            <a:pPr>
              <a:lnSpc>
                <a:spcPct val="140000"/>
              </a:lnSpc>
            </a:pPr>
            <a:r>
              <a:rPr lang="en-US" sz="1000" b="1" dirty="0">
                <a:latin typeface="Arial" panose="020B0604020202020204" pitchFamily="34" charset="0"/>
                <a:cs typeface="Arial" panose="020B0604020202020204" pitchFamily="34" charset="0"/>
              </a:rPr>
              <a:t>3. Gender-Neutral Learning Zones</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In subjects like science, technology, or physical education, it's essential to avoid reinforcing gender stereotypes that may be present in some rural or urban Vietnamese schools. For example, in a science lab, boys and girls can be assigned equal roles in hands-on experiments. The teacher could ensure that both genders have access to the same tools and are equally involved in tasks like handling equipment or writing up experiment results.</a:t>
            </a:r>
          </a:p>
          <a:p>
            <a:pPr>
              <a:lnSpc>
                <a:spcPct val="140000"/>
              </a:lnSpc>
            </a:pPr>
            <a:endParaRPr lang="en-US" sz="1000" dirty="0">
              <a:latin typeface="Arial" panose="020B0604020202020204" pitchFamily="34" charset="0"/>
              <a:cs typeface="Arial" panose="020B0604020202020204" pitchFamily="34" charset="0"/>
            </a:endParaRPr>
          </a:p>
          <a:p>
            <a:pPr>
              <a:lnSpc>
                <a:spcPct val="140000"/>
              </a:lnSpc>
            </a:pPr>
            <a:endParaRPr lang="en-US" sz="700" dirty="0"/>
          </a:p>
        </p:txBody>
      </p:sp>
    </p:spTree>
    <p:extLst>
      <p:ext uri="{BB962C8B-B14F-4D97-AF65-F5344CB8AC3E}">
        <p14:creationId xmlns:p14="http://schemas.microsoft.com/office/powerpoint/2010/main" val="88063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a:xfrm>
            <a:off x="568163" y="400049"/>
            <a:ext cx="11032166" cy="1185045"/>
          </a:xfrm>
        </p:spPr>
        <p:txBody>
          <a:bodyPr>
            <a:normAutofit/>
          </a:bodyPr>
          <a:lstStyle/>
          <a:p>
            <a:r>
              <a:rPr lang="en-US" dirty="0"/>
              <a:t>What is Gender Sensitive Pedagogy and Teaching?</a:t>
            </a:r>
          </a:p>
        </p:txBody>
      </p:sp>
      <p:sp>
        <p:nvSpPr>
          <p:cNvPr id="4" name="Rectangle 1">
            <a:extLst>
              <a:ext uri="{FF2B5EF4-FFF2-40B4-BE49-F238E27FC236}">
                <a16:creationId xmlns:a16="http://schemas.microsoft.com/office/drawing/2014/main" id="{BA7AA225-1C51-099B-2FA9-31F60224E20C}"/>
              </a:ext>
            </a:extLst>
          </p:cNvPr>
          <p:cNvSpPr>
            <a:spLocks noGrp="1" noChangeArrowheads="1"/>
          </p:cNvSpPr>
          <p:nvPr>
            <p:ph idx="10"/>
          </p:nvPr>
        </p:nvSpPr>
        <p:spPr bwMode="auto">
          <a:xfrm>
            <a:off x="496446" y="1945188"/>
            <a:ext cx="1137282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en-US" dirty="0"/>
              <a:t>Think back to your school days:</a:t>
            </a:r>
          </a:p>
          <a:p>
            <a:pPr marL="0" marR="0" lvl="0" indent="0" algn="l" defTabSz="914400" rtl="0" eaLnBrk="0" fontAlgn="base" latinLnBrk="0" hangingPunct="0">
              <a:lnSpc>
                <a:spcPct val="100000"/>
              </a:lnSpc>
              <a:spcBef>
                <a:spcPct val="0"/>
              </a:spcBef>
              <a:spcAft>
                <a:spcPct val="0"/>
              </a:spcAft>
              <a:buClrTx/>
              <a:buSzTx/>
              <a:buNone/>
              <a:tabLst/>
            </a:pPr>
            <a:endParaRPr lang="en-US" dirty="0"/>
          </a:p>
          <a:p>
            <a:pPr marL="0" marR="0" lvl="0" indent="0" algn="l" defTabSz="914400" rtl="0" eaLnBrk="0" fontAlgn="base" latinLnBrk="0" hangingPunct="0">
              <a:lnSpc>
                <a:spcPct val="100000"/>
              </a:lnSpc>
              <a:spcBef>
                <a:spcPct val="0"/>
              </a:spcBef>
              <a:spcAft>
                <a:spcPct val="0"/>
              </a:spcAft>
              <a:buClrTx/>
              <a:buSzTx/>
              <a:buNone/>
              <a:tabLst/>
            </a:pPr>
            <a:endParaRPr lang="en-US" dirty="0"/>
          </a:p>
          <a:p>
            <a:pPr marL="0" marR="0" lvl="0" indent="0" algn="l" defTabSz="914400" rtl="0" eaLnBrk="0" fontAlgn="base" latinLnBrk="0" hangingPunct="0">
              <a:lnSpc>
                <a:spcPct val="100000"/>
              </a:lnSpc>
              <a:spcBef>
                <a:spcPct val="0"/>
              </a:spcBef>
              <a:spcAft>
                <a:spcPct val="0"/>
              </a:spcAft>
              <a:buClrTx/>
              <a:buSzTx/>
              <a:buNone/>
              <a:tabLst/>
            </a:pPr>
            <a:r>
              <a:rPr lang="en-US" dirty="0"/>
              <a:t>Did you ever feel limited by your gender in terms of what you could say or do in the classroom? Were there activities you wanted to participate in but felt discouraged or unable to because of gender expectations? </a:t>
            </a:r>
          </a:p>
          <a:p>
            <a:pPr marL="0" marR="0" lvl="0" indent="0" algn="l" defTabSz="914400" rtl="0" eaLnBrk="0" fontAlgn="base" latinLnBrk="0" hangingPunct="0">
              <a:lnSpc>
                <a:spcPct val="100000"/>
              </a:lnSpc>
              <a:spcBef>
                <a:spcPct val="0"/>
              </a:spcBef>
              <a:spcAft>
                <a:spcPct val="0"/>
              </a:spcAft>
              <a:buClrTx/>
              <a:buSzTx/>
              <a:buNone/>
              <a:tabLst/>
            </a:pPr>
            <a:endParaRPr lang="en-US" dirty="0"/>
          </a:p>
          <a:p>
            <a:pPr marL="0" marR="0" lvl="0" indent="0" algn="l" defTabSz="914400" rtl="0" eaLnBrk="0" fontAlgn="base" latinLnBrk="0" hangingPunct="0">
              <a:lnSpc>
                <a:spcPct val="100000"/>
              </a:lnSpc>
              <a:spcBef>
                <a:spcPct val="0"/>
              </a:spcBef>
              <a:spcAft>
                <a:spcPct val="0"/>
              </a:spcAft>
              <a:buClrTx/>
              <a:buSzTx/>
              <a:buNone/>
              <a:tabLst/>
            </a:pPr>
            <a:endParaRPr lang="en-US" dirty="0"/>
          </a:p>
          <a:p>
            <a:pPr marL="0" marR="0" lvl="0" indent="0" algn="l" defTabSz="914400" rtl="0" eaLnBrk="0" fontAlgn="base" latinLnBrk="0" hangingPunct="0">
              <a:lnSpc>
                <a:spcPct val="100000"/>
              </a:lnSpc>
              <a:spcBef>
                <a:spcPct val="0"/>
              </a:spcBef>
              <a:spcAft>
                <a:spcPct val="0"/>
              </a:spcAft>
              <a:buClrTx/>
              <a:buSzTx/>
              <a:buNone/>
              <a:tabLst/>
            </a:pPr>
            <a:r>
              <a:rPr lang="en-US" dirty="0"/>
              <a:t>How can we ensure our students don’t feel the same way? That’s why we need gender sensitive pedagogy and teaching?</a:t>
            </a: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4867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C59CDA-8E5F-1ED0-598C-ACAB9162CB51}"/>
              </a:ext>
            </a:extLst>
          </p:cNvPr>
          <p:cNvPicPr>
            <a:picLocks noChangeAspect="1"/>
          </p:cNvPicPr>
          <p:nvPr/>
        </p:nvPicPr>
        <p:blipFill>
          <a:blip r:embed="rId2"/>
          <a:srcRect l="32234" r="30299"/>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A4A26A-F772-C7CB-3263-8E354133B992}"/>
              </a:ext>
            </a:extLst>
          </p:cNvPr>
          <p:cNvSpPr>
            <a:spLocks noGrp="1"/>
          </p:cNvSpPr>
          <p:nvPr>
            <p:ph idx="10"/>
          </p:nvPr>
        </p:nvSpPr>
        <p:spPr>
          <a:xfrm>
            <a:off x="4199021" y="288758"/>
            <a:ext cx="7724274" cy="6220326"/>
          </a:xfrm>
        </p:spPr>
        <p:txBody>
          <a:bodyPr vert="horz" lIns="91440" tIns="45720" rIns="91440" bIns="45720" rtlCol="0">
            <a:normAutofit fontScale="92500"/>
          </a:bodyPr>
          <a:lstStyle/>
          <a:p>
            <a:pPr>
              <a:lnSpc>
                <a:spcPct val="140000"/>
              </a:lnSpc>
            </a:pPr>
            <a:r>
              <a:rPr lang="en-US" sz="1400" b="1" dirty="0"/>
              <a:t>4. Encouraging Gender-Equal Participation in Traditional Games</a:t>
            </a:r>
            <a:br>
              <a:rPr lang="en-US" sz="1400" dirty="0"/>
            </a:br>
            <a:r>
              <a:rPr lang="en-US" sz="1400" dirty="0"/>
              <a:t>Schools may often emphasize traditional games during physical education or break times. A gender-responsive approach would encourage girls and boys to participate together in games like </a:t>
            </a:r>
            <a:r>
              <a:rPr lang="en-US" sz="1400" b="1" dirty="0" err="1"/>
              <a:t>đá</a:t>
            </a:r>
            <a:r>
              <a:rPr lang="en-US" sz="1400" b="1" dirty="0"/>
              <a:t> </a:t>
            </a:r>
            <a:r>
              <a:rPr lang="en-US" sz="1400" b="1" dirty="0" err="1"/>
              <a:t>cầu</a:t>
            </a:r>
            <a:r>
              <a:rPr lang="en-US" sz="1400" dirty="0"/>
              <a:t> (a shuttlecock kicking game) or </a:t>
            </a:r>
            <a:r>
              <a:rPr lang="en-US" sz="1400" b="1" dirty="0" err="1"/>
              <a:t>kéo</a:t>
            </a:r>
            <a:r>
              <a:rPr lang="en-US" sz="1400" b="1" dirty="0"/>
              <a:t> co</a:t>
            </a:r>
            <a:r>
              <a:rPr lang="en-US" sz="1400" dirty="0"/>
              <a:t> (tug of war), breaking down any social perceptions that certain activities are "for boys" or "for girls." This not only fosters physical engagement but also promotes collaboration and respect between genders.</a:t>
            </a:r>
          </a:p>
          <a:p>
            <a:pPr>
              <a:lnSpc>
                <a:spcPct val="140000"/>
              </a:lnSpc>
            </a:pPr>
            <a:r>
              <a:rPr lang="en-US" sz="1400" b="1" dirty="0"/>
              <a:t>5. Creating Class Norms Together</a:t>
            </a:r>
          </a:p>
          <a:p>
            <a:pPr>
              <a:lnSpc>
                <a:spcPct val="140000"/>
              </a:lnSpc>
            </a:pPr>
            <a:r>
              <a:rPr lang="en-US" sz="1400" dirty="0"/>
              <a:t>Involve all students—both boys and girls—in developing class norms that define what they need from each other and their teacher to thrive in class. Ensure that </a:t>
            </a:r>
            <a:r>
              <a:rPr lang="en-US" sz="1400" b="1" dirty="0"/>
              <a:t>everyone has a voice</a:t>
            </a:r>
            <a:r>
              <a:rPr lang="en-US" sz="1400" dirty="0"/>
              <a:t>, especially those who may be quieter or less dominant, to create a balanced and respectful community environment.</a:t>
            </a:r>
          </a:p>
          <a:p>
            <a:pPr>
              <a:lnSpc>
                <a:spcPct val="140000"/>
              </a:lnSpc>
            </a:pPr>
            <a:r>
              <a:rPr lang="en-US" sz="1400" dirty="0"/>
              <a:t>The aim is to help students, irrespective of gender, take </a:t>
            </a:r>
            <a:r>
              <a:rPr lang="en-US" sz="1400" b="1" dirty="0"/>
              <a:t>responsibility</a:t>
            </a:r>
            <a:r>
              <a:rPr lang="en-US" sz="1400" dirty="0"/>
              <a:t> for maintaining these norms, making them accountable for their own behavior and learning. This participatory process empowers all students to contribute equally, fostering a sense of ownership and inclusivity in the classroom.</a:t>
            </a:r>
          </a:p>
          <a:p>
            <a:pPr>
              <a:lnSpc>
                <a:spcPct val="140000"/>
              </a:lnSpc>
            </a:pPr>
            <a:r>
              <a:rPr lang="en-US" sz="1400" dirty="0"/>
              <a:t>If a student, boy or girl, breaches class norms or exhibits problematic behavior, guide them in understanding the impact of their actions on others. Offer constructive feedback and work with the student to develop a plan for improvement, ensuring that </a:t>
            </a:r>
            <a:r>
              <a:rPr lang="en-US" sz="1400" b="1" dirty="0"/>
              <a:t>gender does not influence the handling of behavioral issues</a:t>
            </a:r>
            <a:r>
              <a:rPr lang="en-US" sz="1400" dirty="0"/>
              <a:t>.</a:t>
            </a:r>
          </a:p>
          <a:p>
            <a:pPr>
              <a:lnSpc>
                <a:spcPct val="140000"/>
              </a:lnSpc>
            </a:pPr>
            <a:endParaRPr lang="en-US" sz="800" dirty="0"/>
          </a:p>
        </p:txBody>
      </p:sp>
    </p:spTree>
    <p:extLst>
      <p:ext uri="{BB962C8B-B14F-4D97-AF65-F5344CB8AC3E}">
        <p14:creationId xmlns:p14="http://schemas.microsoft.com/office/powerpoint/2010/main" val="1708127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C6CB7-5DA6-E8E2-357D-9C263C4D04FA}"/>
              </a:ext>
            </a:extLst>
          </p:cNvPr>
          <p:cNvSpPr>
            <a:spLocks noGrp="1"/>
          </p:cNvSpPr>
          <p:nvPr>
            <p:ph type="title"/>
          </p:nvPr>
        </p:nvSpPr>
        <p:spPr>
          <a:xfrm>
            <a:off x="98333" y="642526"/>
            <a:ext cx="3531600" cy="2483074"/>
          </a:xfrm>
        </p:spPr>
        <p:txBody>
          <a:bodyPr vert="horz" lIns="91440" tIns="45720" rIns="91440" bIns="45720" rtlCol="0" anchor="t" anchorCtr="0">
            <a:normAutofit/>
          </a:bodyPr>
          <a:lstStyle/>
          <a:p>
            <a:r>
              <a:rPr lang="en-US" sz="3200" kern="1200" cap="none" spc="0" baseline="0" dirty="0">
                <a:solidFill>
                  <a:schemeClr val="tx1"/>
                </a:solidFill>
                <a:latin typeface="+mj-lt"/>
                <a:ea typeface="+mj-ea"/>
                <a:cs typeface="+mj-cs"/>
              </a:rPr>
              <a:t>Case Study 3</a:t>
            </a:r>
          </a:p>
        </p:txBody>
      </p:sp>
      <p:sp>
        <p:nvSpPr>
          <p:cNvPr id="3" name="Content Placeholder 2">
            <a:extLst>
              <a:ext uri="{FF2B5EF4-FFF2-40B4-BE49-F238E27FC236}">
                <a16:creationId xmlns:a16="http://schemas.microsoft.com/office/drawing/2014/main" id="{83541553-600A-D5D6-B896-8FD7784D3418}"/>
              </a:ext>
            </a:extLst>
          </p:cNvPr>
          <p:cNvSpPr>
            <a:spLocks noGrp="1"/>
          </p:cNvSpPr>
          <p:nvPr>
            <p:ph idx="10"/>
          </p:nvPr>
        </p:nvSpPr>
        <p:spPr>
          <a:xfrm>
            <a:off x="2411917" y="935999"/>
            <a:ext cx="9345974" cy="5566401"/>
          </a:xfrm>
        </p:spPr>
        <p:txBody>
          <a:bodyPr vert="horz" lIns="91440" tIns="45720" rIns="91440" bIns="45720" rtlCol="0">
            <a:normAutofit fontScale="77500" lnSpcReduction="20000"/>
          </a:bodyPr>
          <a:lstStyle/>
          <a:p>
            <a:pPr>
              <a:lnSpc>
                <a:spcPct val="140000"/>
              </a:lnSpc>
            </a:pPr>
            <a:r>
              <a:rPr lang="en-US" sz="1400" dirty="0">
                <a:latin typeface="Arial" panose="020B0604020202020204" pitchFamily="34" charset="0"/>
                <a:cs typeface="Arial" panose="020B0604020202020204" pitchFamily="34" charset="0"/>
              </a:rPr>
              <a:t>In a Grade 6 classroom in Hanoi, students are preparing for a new school year. The teacher wants to foster an environment of inclusivity and respect, ensuring both boys and girls contribute equally to class discussions and activities. Traditionally, boys in the class have been more vocal, while the girls tend to be quieter, often deferring to their male classmates. The teacher aims to break down these barriers by creating shared classroom norms that prioritize equality and respect.</a:t>
            </a:r>
          </a:p>
          <a:p>
            <a:pPr>
              <a:lnSpc>
                <a:spcPct val="140000"/>
              </a:lnSpc>
            </a:pPr>
            <a:r>
              <a:rPr lang="en-US" sz="1400" b="1" dirty="0">
                <a:latin typeface="Arial" panose="020B0604020202020204" pitchFamily="34" charset="0"/>
                <a:cs typeface="Arial" panose="020B0604020202020204" pitchFamily="34" charset="0"/>
              </a:rPr>
              <a:t>Steps to Creating Class Norms Together</a:t>
            </a:r>
          </a:p>
          <a:p>
            <a:pPr>
              <a:lnSpc>
                <a:spcPct val="140000"/>
              </a:lnSpc>
              <a:buFont typeface="+mj-lt"/>
              <a:buAutoNum type="arabicPeriod"/>
            </a:pPr>
            <a:r>
              <a:rPr lang="en-US" sz="1400" b="1" dirty="0">
                <a:latin typeface="Arial" panose="020B0604020202020204" pitchFamily="34" charset="0"/>
                <a:cs typeface="Arial" panose="020B0604020202020204" pitchFamily="34" charset="0"/>
              </a:rPr>
              <a:t>Initial Discussion</a:t>
            </a:r>
            <a:r>
              <a:rPr lang="en-US" sz="1400" dirty="0">
                <a:latin typeface="Arial" panose="020B0604020202020204" pitchFamily="34" charset="0"/>
                <a:cs typeface="Arial" panose="020B0604020202020204" pitchFamily="34" charset="0"/>
              </a:rPr>
              <a:t>:</a:t>
            </a:r>
          </a:p>
          <a:p>
            <a:pPr marL="742950" lvl="1" indent="-285750">
              <a:lnSpc>
                <a:spcPct val="140000"/>
              </a:lnSpc>
              <a:buFont typeface="+mj-lt"/>
              <a:buAutoNum type="arabicPeriod"/>
            </a:pPr>
            <a:r>
              <a:rPr lang="en-US" sz="1400" dirty="0">
                <a:latin typeface="Arial" panose="020B0604020202020204" pitchFamily="34" charset="0"/>
                <a:cs typeface="Arial" panose="020B0604020202020204" pitchFamily="34" charset="0"/>
              </a:rPr>
              <a:t>The teacher gathers all students, boys and girls, and introduces the idea of </a:t>
            </a:r>
            <a:r>
              <a:rPr lang="en-US" sz="1400" b="1" dirty="0">
                <a:latin typeface="Arial" panose="020B0604020202020204" pitchFamily="34" charset="0"/>
                <a:cs typeface="Arial" panose="020B0604020202020204" pitchFamily="34" charset="0"/>
              </a:rPr>
              <a:t>class norms</a:t>
            </a:r>
            <a:r>
              <a:rPr lang="en-US" sz="1400" dirty="0">
                <a:latin typeface="Arial" panose="020B0604020202020204" pitchFamily="34" charset="0"/>
                <a:cs typeface="Arial" panose="020B0604020202020204" pitchFamily="34" charset="0"/>
              </a:rPr>
              <a:t>: guidelines everyone agrees to follow to create a positive learning environment.</a:t>
            </a:r>
          </a:p>
          <a:p>
            <a:pPr marL="742950" lvl="1" indent="-285750">
              <a:lnSpc>
                <a:spcPct val="140000"/>
              </a:lnSpc>
              <a:buFont typeface="+mj-lt"/>
              <a:buAutoNum type="arabicPeriod"/>
            </a:pPr>
            <a:r>
              <a:rPr lang="en-US" sz="1400" dirty="0">
                <a:latin typeface="Arial" panose="020B0604020202020204" pitchFamily="34" charset="0"/>
                <a:cs typeface="Arial" panose="020B0604020202020204" pitchFamily="34" charset="0"/>
              </a:rPr>
              <a:t>The teacher starts the conversation by asking open-ended questions like:</a:t>
            </a:r>
          </a:p>
          <a:p>
            <a:pPr marL="1143000" lvl="2" indent="-228600">
              <a:lnSpc>
                <a:spcPct val="140000"/>
              </a:lnSpc>
              <a:buFont typeface="+mj-lt"/>
              <a:buAutoNum type="arabicPeriod"/>
            </a:pPr>
            <a:r>
              <a:rPr lang="en-US" sz="1400" dirty="0">
                <a:latin typeface="Arial" panose="020B0604020202020204" pitchFamily="34" charset="0"/>
                <a:cs typeface="Arial" panose="020B0604020202020204" pitchFamily="34" charset="0"/>
              </a:rPr>
              <a:t>"What do we need from each other to feel respected in this classroom?"</a:t>
            </a:r>
          </a:p>
          <a:p>
            <a:pPr marL="1143000" lvl="2" indent="-228600">
              <a:lnSpc>
                <a:spcPct val="140000"/>
              </a:lnSpc>
              <a:buFont typeface="+mj-lt"/>
              <a:buAutoNum type="arabicPeriod"/>
            </a:pPr>
            <a:r>
              <a:rPr lang="en-US" sz="1400" dirty="0">
                <a:latin typeface="Arial" panose="020B0604020202020204" pitchFamily="34" charset="0"/>
                <a:cs typeface="Arial" panose="020B0604020202020204" pitchFamily="34" charset="0"/>
              </a:rPr>
              <a:t>"How can we make sure that everyone has a chance to contribute to our learning?"</a:t>
            </a:r>
          </a:p>
          <a:p>
            <a:pPr marL="1143000" lvl="2" indent="-228600">
              <a:lnSpc>
                <a:spcPct val="140000"/>
              </a:lnSpc>
              <a:buFont typeface="+mj-lt"/>
              <a:buAutoNum type="arabicPeriod"/>
            </a:pPr>
            <a:r>
              <a:rPr lang="en-US" sz="1400" dirty="0">
                <a:latin typeface="Arial" panose="020B0604020202020204" pitchFamily="34" charset="0"/>
                <a:cs typeface="Arial" panose="020B0604020202020204" pitchFamily="34" charset="0"/>
              </a:rPr>
              <a:t>"What should we do if someone doesn't follow our agreed rules?"</a:t>
            </a:r>
          </a:p>
          <a:p>
            <a:pPr marL="742950" lvl="1" indent="-285750">
              <a:lnSpc>
                <a:spcPct val="140000"/>
              </a:lnSpc>
              <a:buFont typeface="+mj-lt"/>
              <a:buAutoNum type="arabicPeriod"/>
            </a:pPr>
            <a:r>
              <a:rPr lang="en-US" sz="1400" dirty="0">
                <a:latin typeface="Arial" panose="020B0604020202020204" pitchFamily="34" charset="0"/>
                <a:cs typeface="Arial" panose="020B0604020202020204" pitchFamily="34" charset="0"/>
              </a:rPr>
              <a:t>To ensure equal participation, the teacher uses a method like </a:t>
            </a:r>
            <a:r>
              <a:rPr lang="en-US" sz="1400" b="1" dirty="0">
                <a:latin typeface="Arial" panose="020B0604020202020204" pitchFamily="34" charset="0"/>
                <a:cs typeface="Arial" panose="020B0604020202020204" pitchFamily="34" charset="0"/>
              </a:rPr>
              <a:t>Think-Pair-Share</a:t>
            </a:r>
            <a:r>
              <a:rPr lang="en-US" sz="1400" dirty="0">
                <a:latin typeface="Arial" panose="020B0604020202020204" pitchFamily="34" charset="0"/>
                <a:cs typeface="Arial" panose="020B0604020202020204" pitchFamily="34" charset="0"/>
              </a:rPr>
              <a:t>, where each student first thinks individually, then discusses with a partner, and finally shares their ideas with the larger class.</a:t>
            </a:r>
          </a:p>
          <a:p>
            <a:pPr>
              <a:lnSpc>
                <a:spcPct val="140000"/>
              </a:lnSpc>
              <a:buFont typeface="+mj-lt"/>
              <a:buAutoNum type="arabicPeriod"/>
            </a:pPr>
            <a:r>
              <a:rPr lang="en-US" sz="1400" b="1" dirty="0">
                <a:latin typeface="Arial" panose="020B0604020202020204" pitchFamily="34" charset="0"/>
                <a:cs typeface="Arial" panose="020B0604020202020204" pitchFamily="34" charset="0"/>
              </a:rPr>
              <a:t>Ensuring Equal Voices</a:t>
            </a:r>
            <a:r>
              <a:rPr lang="en-US" sz="1400" dirty="0">
                <a:latin typeface="Arial" panose="020B0604020202020204" pitchFamily="34" charset="0"/>
                <a:cs typeface="Arial" panose="020B0604020202020204" pitchFamily="34" charset="0"/>
              </a:rPr>
              <a:t>:</a:t>
            </a:r>
          </a:p>
          <a:p>
            <a:pPr marL="742950" lvl="1" indent="-285750">
              <a:lnSpc>
                <a:spcPct val="140000"/>
              </a:lnSpc>
              <a:buFont typeface="+mj-lt"/>
              <a:buAutoNum type="arabicPeriod"/>
            </a:pPr>
            <a:r>
              <a:rPr lang="en-US" sz="1400" dirty="0">
                <a:latin typeface="Arial" panose="020B0604020202020204" pitchFamily="34" charset="0"/>
                <a:cs typeface="Arial" panose="020B0604020202020204" pitchFamily="34" charset="0"/>
              </a:rPr>
              <a:t>During the group discussion, the teacher takes care to involve quieter students, especially girls, by asking them to share their thoughts. For example, the teacher might gently encourage a quiet female student to contribute by saying, "Hoa, I’d love to hear what you think about this idea."</a:t>
            </a:r>
          </a:p>
          <a:p>
            <a:pPr marL="742950" lvl="1" indent="-285750">
              <a:lnSpc>
                <a:spcPct val="140000"/>
              </a:lnSpc>
              <a:buFont typeface="+mj-lt"/>
              <a:buAutoNum type="arabicPeriod"/>
            </a:pPr>
            <a:r>
              <a:rPr lang="en-US" sz="1400" dirty="0">
                <a:latin typeface="Arial" panose="020B0604020202020204" pitchFamily="34" charset="0"/>
                <a:cs typeface="Arial" panose="020B0604020202020204" pitchFamily="34" charset="0"/>
              </a:rPr>
              <a:t>Boys who tend to dominate discussions are reminded to be respectful listeners, creating a balanced dynamic. The teacher emphasizes that </a:t>
            </a:r>
            <a:r>
              <a:rPr lang="en-US" sz="1400" b="1" dirty="0">
                <a:latin typeface="Arial" panose="020B0604020202020204" pitchFamily="34" charset="0"/>
                <a:cs typeface="Arial" panose="020B0604020202020204" pitchFamily="34" charset="0"/>
              </a:rPr>
              <a:t>every voice is important</a:t>
            </a:r>
            <a:r>
              <a:rPr lang="en-US" sz="1400" dirty="0">
                <a:latin typeface="Arial" panose="020B0604020202020204" pitchFamily="34" charset="0"/>
                <a:cs typeface="Arial" panose="020B0604020202020204" pitchFamily="34" charset="0"/>
              </a:rPr>
              <a:t>, regardless of how loud or soft it may be.</a:t>
            </a:r>
          </a:p>
          <a:p>
            <a:pPr>
              <a:lnSpc>
                <a:spcPct val="140000"/>
              </a:lnSpc>
            </a:pPr>
            <a:endParaRPr lang="en-US" sz="500" dirty="0"/>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Tree>
    <p:extLst>
      <p:ext uri="{BB962C8B-B14F-4D97-AF65-F5344CB8AC3E}">
        <p14:creationId xmlns:p14="http://schemas.microsoft.com/office/powerpoint/2010/main" val="189247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AC51E-1F38-EFA6-D7C5-58F45076578C}"/>
              </a:ext>
            </a:extLst>
          </p:cNvPr>
          <p:cNvSpPr>
            <a:spLocks noGrp="1"/>
          </p:cNvSpPr>
          <p:nvPr>
            <p:ph idx="10"/>
          </p:nvPr>
        </p:nvSpPr>
        <p:spPr>
          <a:xfrm>
            <a:off x="418873" y="168331"/>
            <a:ext cx="11672864" cy="6364815"/>
          </a:xfrm>
        </p:spPr>
        <p:txBody>
          <a:bodyPr>
            <a:normAutofit fontScale="85000" lnSpcReduction="10000"/>
          </a:bodyPr>
          <a:lstStyle/>
          <a:p>
            <a:pPr marL="0" indent="0">
              <a:buNone/>
            </a:pPr>
            <a:r>
              <a:rPr lang="en-US" b="1" dirty="0"/>
              <a:t>.</a:t>
            </a:r>
          </a:p>
          <a:p>
            <a:pPr marL="0" indent="0">
              <a:lnSpc>
                <a:spcPct val="140000"/>
              </a:lnSpc>
              <a:buNone/>
            </a:pPr>
            <a:r>
              <a:rPr lang="en-US" sz="1400" b="1" dirty="0">
                <a:latin typeface="Arial" panose="020B0604020202020204" pitchFamily="34" charset="0"/>
                <a:cs typeface="Arial" panose="020B0604020202020204" pitchFamily="34" charset="0"/>
              </a:rPr>
              <a:t>3</a:t>
            </a:r>
            <a:r>
              <a:rPr lang="en-US" sz="1700" b="1" dirty="0">
                <a:latin typeface="Arial" panose="020B0604020202020204" pitchFamily="34" charset="0"/>
                <a:cs typeface="Arial" panose="020B0604020202020204" pitchFamily="34" charset="0"/>
              </a:rPr>
              <a:t>. Developing Class Norms</a:t>
            </a:r>
            <a:r>
              <a:rPr lang="en-US" sz="1700" dirty="0">
                <a:latin typeface="Arial" panose="020B0604020202020204" pitchFamily="34" charset="0"/>
                <a:cs typeface="Arial" panose="020B0604020202020204" pitchFamily="34" charset="0"/>
              </a:rPr>
              <a:t>:</a:t>
            </a:r>
          </a:p>
          <a:p>
            <a:pPr marL="742950" lvl="1" indent="-285750">
              <a:lnSpc>
                <a:spcPct val="140000"/>
              </a:lnSpc>
              <a:buFont typeface="+mj-lt"/>
              <a:buAutoNum type="arabicPeriod"/>
            </a:pPr>
            <a:r>
              <a:rPr lang="en-US" sz="1700" i="0" dirty="0">
                <a:latin typeface="Arial" panose="020B0604020202020204" pitchFamily="34" charset="0"/>
                <a:cs typeface="Arial" panose="020B0604020202020204" pitchFamily="34" charset="0"/>
              </a:rPr>
              <a:t>After the discussion, the teacher writes down a </a:t>
            </a:r>
            <a:r>
              <a:rPr lang="en-US" sz="1700" b="1" i="0" dirty="0">
                <a:latin typeface="Arial" panose="020B0604020202020204" pitchFamily="34" charset="0"/>
                <a:cs typeface="Arial" panose="020B0604020202020204" pitchFamily="34" charset="0"/>
              </a:rPr>
              <a:t>draft list of norms</a:t>
            </a:r>
            <a:r>
              <a:rPr lang="en-US" sz="1700" i="0" dirty="0">
                <a:latin typeface="Arial" panose="020B0604020202020204" pitchFamily="34" charset="0"/>
                <a:cs typeface="Arial" panose="020B0604020202020204" pitchFamily="34" charset="0"/>
              </a:rPr>
              <a:t> based on the students' suggestions. These might include:</a:t>
            </a:r>
          </a:p>
          <a:p>
            <a:pPr marL="1143000" lvl="2" indent="-228600">
              <a:lnSpc>
                <a:spcPct val="140000"/>
              </a:lnSpc>
              <a:buFont typeface="+mj-lt"/>
              <a:buAutoNum type="arabicPeriod"/>
            </a:pPr>
            <a:r>
              <a:rPr lang="en-US" sz="1700" dirty="0">
                <a:latin typeface="Arial" panose="020B0604020202020204" pitchFamily="34" charset="0"/>
                <a:cs typeface="Arial" panose="020B0604020202020204" pitchFamily="34" charset="0"/>
              </a:rPr>
              <a:t>"Everyone gets a chance to speak and share their ideas."</a:t>
            </a:r>
          </a:p>
          <a:p>
            <a:pPr marL="1143000" lvl="2" indent="-228600">
              <a:lnSpc>
                <a:spcPct val="140000"/>
              </a:lnSpc>
              <a:buFont typeface="+mj-lt"/>
              <a:buAutoNum type="arabicPeriod"/>
            </a:pPr>
            <a:r>
              <a:rPr lang="en-US" sz="1700" dirty="0">
                <a:latin typeface="Arial" panose="020B0604020202020204" pitchFamily="34" charset="0"/>
                <a:cs typeface="Arial" panose="020B0604020202020204" pitchFamily="34" charset="0"/>
              </a:rPr>
              <a:t>"We listen to each other without interrupting."</a:t>
            </a:r>
          </a:p>
          <a:p>
            <a:pPr marL="1143000" lvl="2" indent="-228600">
              <a:lnSpc>
                <a:spcPct val="140000"/>
              </a:lnSpc>
              <a:buFont typeface="+mj-lt"/>
              <a:buAutoNum type="arabicPeriod"/>
            </a:pPr>
            <a:r>
              <a:rPr lang="en-US" sz="1700" dirty="0">
                <a:latin typeface="Arial" panose="020B0604020202020204" pitchFamily="34" charset="0"/>
                <a:cs typeface="Arial" panose="020B0604020202020204" pitchFamily="34" charset="0"/>
              </a:rPr>
              <a:t>"We help each other when someone is struggling."</a:t>
            </a:r>
          </a:p>
          <a:p>
            <a:pPr marL="1143000" lvl="2" indent="-228600">
              <a:lnSpc>
                <a:spcPct val="140000"/>
              </a:lnSpc>
              <a:buFont typeface="+mj-lt"/>
              <a:buAutoNum type="arabicPeriod"/>
            </a:pPr>
            <a:r>
              <a:rPr lang="en-US" sz="1700" dirty="0">
                <a:latin typeface="Arial" panose="020B0604020202020204" pitchFamily="34" charset="0"/>
                <a:cs typeface="Arial" panose="020B0604020202020204" pitchFamily="34" charset="0"/>
              </a:rPr>
              <a:t>"We are responsible for our own actions and behavior."</a:t>
            </a:r>
          </a:p>
          <a:p>
            <a:pPr marL="1143000" lvl="2" indent="-228600">
              <a:lnSpc>
                <a:spcPct val="140000"/>
              </a:lnSpc>
              <a:buFont typeface="+mj-lt"/>
              <a:buAutoNum type="arabicPeriod"/>
            </a:pPr>
            <a:r>
              <a:rPr lang="en-US" sz="1700" dirty="0">
                <a:latin typeface="Arial" panose="020B0604020202020204" pitchFamily="34" charset="0"/>
                <a:cs typeface="Arial" panose="020B0604020202020204" pitchFamily="34" charset="0"/>
              </a:rPr>
              <a:t>"We respect each other, no matter if we are boys or girls."</a:t>
            </a:r>
          </a:p>
          <a:p>
            <a:pPr marL="742950" lvl="1" indent="-285750">
              <a:lnSpc>
                <a:spcPct val="140000"/>
              </a:lnSpc>
              <a:buFont typeface="+mj-lt"/>
              <a:buAutoNum type="arabicPeriod"/>
            </a:pPr>
            <a:r>
              <a:rPr lang="en-US" sz="1700" i="0" dirty="0">
                <a:latin typeface="Arial" panose="020B0604020202020204" pitchFamily="34" charset="0"/>
                <a:cs typeface="Arial" panose="020B0604020202020204" pitchFamily="34" charset="0"/>
              </a:rPr>
              <a:t>The teacher reads the norms aloud and asks if students agree or if they want to make changes. This ensures that the norms reflect a consensus from the entire class.</a:t>
            </a:r>
          </a:p>
          <a:p>
            <a:pPr marL="0" indent="0">
              <a:buNone/>
            </a:pPr>
            <a:endParaRPr lang="en-US" sz="1700" b="1" dirty="0"/>
          </a:p>
          <a:p>
            <a:pPr marL="0" indent="0">
              <a:buNone/>
            </a:pPr>
            <a:r>
              <a:rPr lang="en-US" sz="1700" b="1" dirty="0"/>
              <a:t> 4. Accountability</a:t>
            </a:r>
            <a:r>
              <a:rPr lang="en-US" sz="1700" dirty="0"/>
              <a:t>:</a:t>
            </a:r>
          </a:p>
          <a:p>
            <a:pPr marL="742950" lvl="1">
              <a:buFont typeface="+mj-lt"/>
              <a:buAutoNum type="arabicPeriod"/>
            </a:pPr>
            <a:r>
              <a:rPr lang="en-US" sz="1700" i="0" dirty="0"/>
              <a:t>The teacher explains that all students, </a:t>
            </a:r>
            <a:r>
              <a:rPr lang="en-US" sz="1700" b="1" i="0" dirty="0"/>
              <a:t>both boys and girls</a:t>
            </a:r>
            <a:r>
              <a:rPr lang="en-US" sz="1700" i="0" dirty="0"/>
              <a:t>, are equally responsible for following the class norms. If a norm is broken, the teacher emphasizes that the </a:t>
            </a:r>
            <a:r>
              <a:rPr lang="en-US" sz="1700" b="1" i="0" dirty="0"/>
              <a:t>response will be the same</a:t>
            </a:r>
            <a:r>
              <a:rPr lang="en-US" sz="1700" i="0" dirty="0"/>
              <a:t>, regardless of gender.</a:t>
            </a:r>
          </a:p>
          <a:p>
            <a:pPr marL="742950" lvl="1" indent="-285750">
              <a:buFont typeface="+mj-lt"/>
              <a:buAutoNum type="arabicPeriod"/>
            </a:pPr>
            <a:r>
              <a:rPr lang="en-US" sz="1700" i="0" dirty="0"/>
              <a:t>For example, if a boy speaks over a girl during a discussion, the teacher gently reminds him of the norm: "Remember, we agreed to listen without interrupting. Let’s give Linh a chance to finish what she’s saying." Similarly, if a girl is not participating in group work, the teacher might say, "We agreed that everyone contributes. How can we support you in sharing your ideas with the group?"</a:t>
            </a:r>
          </a:p>
          <a:p>
            <a:endParaRPr lang="en-US" dirty="0"/>
          </a:p>
        </p:txBody>
      </p:sp>
    </p:spTree>
    <p:extLst>
      <p:ext uri="{BB962C8B-B14F-4D97-AF65-F5344CB8AC3E}">
        <p14:creationId xmlns:p14="http://schemas.microsoft.com/office/powerpoint/2010/main" val="1933965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27CD4-796E-4B8B-1DAB-63E1613DD091}"/>
              </a:ext>
            </a:extLst>
          </p:cNvPr>
          <p:cNvSpPr>
            <a:spLocks noGrp="1"/>
          </p:cNvSpPr>
          <p:nvPr>
            <p:ph idx="10"/>
          </p:nvPr>
        </p:nvSpPr>
        <p:spPr>
          <a:xfrm>
            <a:off x="252663" y="541421"/>
            <a:ext cx="11442032" cy="5687929"/>
          </a:xfrm>
        </p:spPr>
        <p:txBody>
          <a:bodyPr>
            <a:normAutofit/>
          </a:bodyPr>
          <a:lstStyle/>
          <a:p>
            <a:pPr marL="0" indent="0">
              <a:buNone/>
            </a:pPr>
            <a:r>
              <a:rPr lang="en-US" sz="1400" b="1" dirty="0">
                <a:latin typeface="Arial" panose="020B0604020202020204" pitchFamily="34" charset="0"/>
                <a:cs typeface="Arial" panose="020B0604020202020204" pitchFamily="34" charset="0"/>
              </a:rPr>
              <a:t>5. Handling Class Norms</a:t>
            </a:r>
            <a:r>
              <a:rPr lang="en-US" sz="1400" dirty="0">
                <a:latin typeface="Arial" panose="020B0604020202020204" pitchFamily="34" charset="0"/>
                <a:cs typeface="Arial" panose="020B0604020202020204" pitchFamily="34" charset="0"/>
              </a:rPr>
              <a:t>:</a:t>
            </a:r>
          </a:p>
          <a:p>
            <a:pPr marL="742950" lvl="1" indent="-285750">
              <a:buFont typeface="+mj-lt"/>
              <a:buAutoNum type="arabicPeriod"/>
            </a:pPr>
            <a:r>
              <a:rPr lang="en-US" sz="1400" i="0" dirty="0">
                <a:latin typeface="Arial" panose="020B0604020202020204" pitchFamily="34" charset="0"/>
                <a:cs typeface="Arial" panose="020B0604020202020204" pitchFamily="34" charset="0"/>
              </a:rPr>
              <a:t>If a student, whether a boy or girl, violates a class norm, the teacher takes a gender-neutral approach to discipline. For example, if a boy becomes disruptive during an activity, the teacher does not excuse the behavior as "boys being boys." Instead, the teacher helps him reflect on his actions by asking, "How did your behavior affect the rest of the class?"</a:t>
            </a:r>
          </a:p>
          <a:p>
            <a:pPr marL="742950" lvl="1" indent="-285750">
              <a:buFont typeface="+mj-lt"/>
              <a:buAutoNum type="arabicPeriod"/>
            </a:pPr>
            <a:r>
              <a:rPr lang="en-US" sz="1400" i="0" dirty="0">
                <a:latin typeface="Arial" panose="020B0604020202020204" pitchFamily="34" charset="0"/>
                <a:cs typeface="Arial" panose="020B0604020202020204" pitchFamily="34" charset="0"/>
              </a:rPr>
              <a:t>The teacher offers </a:t>
            </a:r>
            <a:r>
              <a:rPr lang="en-US" sz="1400" b="1" i="0" dirty="0">
                <a:latin typeface="Arial" panose="020B0604020202020204" pitchFamily="34" charset="0"/>
                <a:cs typeface="Arial" panose="020B0604020202020204" pitchFamily="34" charset="0"/>
              </a:rPr>
              <a:t>constructive feedback</a:t>
            </a:r>
            <a:r>
              <a:rPr lang="en-US" sz="1400" i="0" dirty="0">
                <a:latin typeface="Arial" panose="020B0604020202020204" pitchFamily="34" charset="0"/>
                <a:cs typeface="Arial" panose="020B0604020202020204" pitchFamily="34" charset="0"/>
              </a:rPr>
              <a:t> and works with the student to create a plan for improvement. For example, if a girl has been too quiet during group work, the teacher might help her identify ways she can contribute more actively in the future by assigning her a leadership role in the next project.</a:t>
            </a:r>
          </a:p>
          <a:p>
            <a:pPr marL="0" indent="0">
              <a:buNone/>
            </a:pPr>
            <a:r>
              <a:rPr lang="en-US" sz="1400" b="1" dirty="0">
                <a:latin typeface="Arial" panose="020B0604020202020204" pitchFamily="34" charset="0"/>
                <a:cs typeface="Arial" panose="020B0604020202020204" pitchFamily="34" charset="0"/>
              </a:rPr>
              <a:t>6. Ongoing Reflection</a:t>
            </a:r>
            <a:r>
              <a:rPr lang="en-US" sz="1400" dirty="0">
                <a:latin typeface="Arial" panose="020B0604020202020204" pitchFamily="34" charset="0"/>
                <a:cs typeface="Arial" panose="020B0604020202020204" pitchFamily="34" charset="0"/>
              </a:rPr>
              <a:t>:</a:t>
            </a:r>
          </a:p>
          <a:p>
            <a:pPr marL="742950" lvl="1" indent="-285750">
              <a:buFont typeface="+mj-lt"/>
              <a:buAutoNum type="arabicPeriod"/>
            </a:pPr>
            <a:r>
              <a:rPr lang="en-US" sz="1400" i="0" dirty="0">
                <a:latin typeface="Arial" panose="020B0604020202020204" pitchFamily="34" charset="0"/>
                <a:cs typeface="Arial" panose="020B0604020202020204" pitchFamily="34" charset="0"/>
              </a:rPr>
              <a:t>The class reviews the norms periodically, reflecting on how well they are working and whether any adjustments are needed. This reinforces the idea that norms are a </a:t>
            </a:r>
            <a:r>
              <a:rPr lang="en-US" sz="1400" b="1" i="0" dirty="0">
                <a:latin typeface="Arial" panose="020B0604020202020204" pitchFamily="34" charset="0"/>
                <a:cs typeface="Arial" panose="020B0604020202020204" pitchFamily="34" charset="0"/>
              </a:rPr>
              <a:t>shared responsibility</a:t>
            </a:r>
            <a:r>
              <a:rPr lang="en-US" sz="1400" i="0" dirty="0">
                <a:latin typeface="Arial" panose="020B0604020202020204" pitchFamily="34" charset="0"/>
                <a:cs typeface="Arial" panose="020B0604020202020204" pitchFamily="34" charset="0"/>
              </a:rPr>
              <a:t> and that boys and girls alike must uphold them to create a respectful learning environment.</a:t>
            </a:r>
          </a:p>
          <a:p>
            <a:pPr marL="742950" lvl="1" indent="-285750">
              <a:buFont typeface="+mj-lt"/>
              <a:buAutoNum type="arabicPeriod"/>
            </a:pPr>
            <a:r>
              <a:rPr lang="en-US" sz="1400" i="0" dirty="0">
                <a:latin typeface="Arial" panose="020B0604020202020204" pitchFamily="34" charset="0"/>
                <a:cs typeface="Arial" panose="020B0604020202020204" pitchFamily="34" charset="0"/>
              </a:rPr>
              <a:t>The teacher might ask students, "Do you feel that everyone is getting a fair chance to participate? How can we improve?"</a:t>
            </a:r>
          </a:p>
          <a:p>
            <a:endParaRPr lang="en-US" dirty="0"/>
          </a:p>
        </p:txBody>
      </p:sp>
    </p:spTree>
    <p:extLst>
      <p:ext uri="{BB962C8B-B14F-4D97-AF65-F5344CB8AC3E}">
        <p14:creationId xmlns:p14="http://schemas.microsoft.com/office/powerpoint/2010/main" val="183441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038F-FDC5-026F-BE71-231B644B9928}"/>
              </a:ext>
            </a:extLst>
          </p:cNvPr>
          <p:cNvSpPr>
            <a:spLocks noGrp="1"/>
          </p:cNvSpPr>
          <p:nvPr>
            <p:ph type="title"/>
          </p:nvPr>
        </p:nvSpPr>
        <p:spPr/>
        <p:txBody>
          <a:bodyPr/>
          <a:lstStyle/>
          <a:p>
            <a:r>
              <a:rPr lang="en-GB" dirty="0"/>
              <a:t>How about Overcrowded classrooms?</a:t>
            </a:r>
            <a:endParaRPr lang="en-US" dirty="0"/>
          </a:p>
        </p:txBody>
      </p:sp>
      <p:graphicFrame>
        <p:nvGraphicFramePr>
          <p:cNvPr id="11" name="Rectangle 1">
            <a:extLst>
              <a:ext uri="{FF2B5EF4-FFF2-40B4-BE49-F238E27FC236}">
                <a16:creationId xmlns:a16="http://schemas.microsoft.com/office/drawing/2014/main" id="{46A2CD30-2D34-CD5F-288C-427EBBA427BA}"/>
              </a:ext>
            </a:extLst>
          </p:cNvPr>
          <p:cNvGraphicFramePr>
            <a:graphicFrameLocks noGrp="1"/>
          </p:cNvGraphicFramePr>
          <p:nvPr>
            <p:ph idx="10"/>
            <p:extLst>
              <p:ext uri="{D42A27DB-BD31-4B8C-83A1-F6EECF244321}">
                <p14:modId xmlns:p14="http://schemas.microsoft.com/office/powerpoint/2010/main" val="225537244"/>
              </p:ext>
            </p:extLst>
          </p:nvPr>
        </p:nvGraphicFramePr>
        <p:xfrm>
          <a:off x="475129" y="1749613"/>
          <a:ext cx="10488434"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B42FB6CE-A389-CFB3-1D9E-540C626E0905}"/>
              </a:ext>
            </a:extLst>
          </p:cNvPr>
          <p:cNvSpPr>
            <a:spLocks noChangeArrowheads="1"/>
          </p:cNvSpPr>
          <p:nvPr/>
        </p:nvSpPr>
        <p:spPr bwMode="auto">
          <a:xfrm>
            <a:off x="568163" y="5070825"/>
            <a:ext cx="1039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0660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Rectangle 15">
            <a:extLst>
              <a:ext uri="{FF2B5EF4-FFF2-40B4-BE49-F238E27FC236}">
                <a16:creationId xmlns:a16="http://schemas.microsoft.com/office/drawing/2014/main" id="{F883A8D1-ED1B-47A1-AA44-289C080E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2664"/>
            <a:ext cx="12192000" cy="4605336"/>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10" name="Rectangle 1">
            <a:extLst>
              <a:ext uri="{FF2B5EF4-FFF2-40B4-BE49-F238E27FC236}">
                <a16:creationId xmlns:a16="http://schemas.microsoft.com/office/drawing/2014/main" id="{976E2ADA-FAF9-1219-10C5-DC68A934CF7D}"/>
              </a:ext>
            </a:extLst>
          </p:cNvPr>
          <p:cNvGraphicFramePr>
            <a:graphicFrameLocks noGrp="1"/>
          </p:cNvGraphicFramePr>
          <p:nvPr>
            <p:ph idx="10"/>
            <p:extLst>
              <p:ext uri="{D42A27DB-BD31-4B8C-83A1-F6EECF244321}">
                <p14:modId xmlns:p14="http://schemas.microsoft.com/office/powerpoint/2010/main" val="3707199344"/>
              </p:ext>
            </p:extLst>
          </p:nvPr>
        </p:nvGraphicFramePr>
        <p:xfrm>
          <a:off x="541338" y="2843212"/>
          <a:ext cx="11109674" cy="3472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934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67B3C-9E6C-56D2-7911-51CEFDC9F18E}"/>
              </a:ext>
            </a:extLst>
          </p:cNvPr>
          <p:cNvSpPr>
            <a:spLocks noGrp="1"/>
          </p:cNvSpPr>
          <p:nvPr>
            <p:ph idx="10"/>
          </p:nvPr>
        </p:nvSpPr>
        <p:spPr>
          <a:xfrm>
            <a:off x="252666" y="866274"/>
            <a:ext cx="7065534" cy="4912227"/>
          </a:xfrm>
        </p:spPr>
        <p:txBody>
          <a:bodyPr vert="horz" lIns="91440" tIns="45720" rIns="91440" bIns="45720" rtlCol="0">
            <a:normAutofit/>
          </a:bodyPr>
          <a:lstStyle/>
          <a:p>
            <a:pPr>
              <a:lnSpc>
                <a:spcPct val="140000"/>
              </a:lnSpc>
            </a:pPr>
            <a:r>
              <a:rPr lang="en-US" sz="1600" b="1" dirty="0"/>
              <a:t>Use outdoor spaces for inclusive learning.</a:t>
            </a:r>
            <a:r>
              <a:rPr lang="en-US" sz="1600" dirty="0"/>
              <a:t> Explore your school or community and identify suitable outdoor areas for learning, integrating them into your lesson plans. For example, while studying geometric shapes, students of all genders can explore the school grounds to identify as many geometrically-shaped objects as possible. Afterward, they can gather under a tree or in a designated space to write down and discuss their findings. This approach encourages all students, regardless of gender, to participate equally and engage with the environment in meaningful ways.</a:t>
            </a:r>
          </a:p>
        </p:txBody>
      </p:sp>
      <p:cxnSp>
        <p:nvCxnSpPr>
          <p:cNvPr id="12" name="Straight Connector 11">
            <a:extLst>
              <a:ext uri="{FF2B5EF4-FFF2-40B4-BE49-F238E27FC236}">
                <a16:creationId xmlns:a16="http://schemas.microsoft.com/office/drawing/2014/main" id="{C05D45D7-984D-4CDD-B1BC-0CF407C72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2485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Graphic 6" descr="Park scene">
            <a:extLst>
              <a:ext uri="{FF2B5EF4-FFF2-40B4-BE49-F238E27FC236}">
                <a16:creationId xmlns:a16="http://schemas.microsoft.com/office/drawing/2014/main" id="{8D2E3CEB-E537-DE26-4944-D43015496F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3650" y="2045319"/>
            <a:ext cx="2767362" cy="2767362"/>
          </a:xfrm>
          <a:prstGeom prst="rect">
            <a:avLst/>
          </a:prstGeom>
        </p:spPr>
      </p:pic>
    </p:spTree>
    <p:extLst>
      <p:ext uri="{BB962C8B-B14F-4D97-AF65-F5344CB8AC3E}">
        <p14:creationId xmlns:p14="http://schemas.microsoft.com/office/powerpoint/2010/main" val="3050765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3D573-282A-0FDA-FF42-F3EC13FB94BC}"/>
              </a:ext>
            </a:extLst>
          </p:cNvPr>
          <p:cNvSpPr>
            <a:spLocks noGrp="1"/>
          </p:cNvSpPr>
          <p:nvPr>
            <p:ph type="title"/>
          </p:nvPr>
        </p:nvSpPr>
        <p:spPr>
          <a:xfrm>
            <a:off x="990000" y="945926"/>
            <a:ext cx="3531600" cy="2483074"/>
          </a:xfrm>
        </p:spPr>
        <p:txBody>
          <a:bodyPr vert="horz" lIns="91440" tIns="45720" rIns="91440" bIns="45720" rtlCol="0" anchor="t" anchorCtr="0">
            <a:normAutofit/>
          </a:bodyPr>
          <a:lstStyle/>
          <a:p>
            <a:r>
              <a:rPr lang="en-US" sz="3200" kern="1200" cap="none" spc="0" baseline="0">
                <a:solidFill>
                  <a:schemeClr val="tx1"/>
                </a:solidFill>
                <a:latin typeface="+mj-lt"/>
                <a:ea typeface="+mj-ea"/>
                <a:cs typeface="+mj-cs"/>
              </a:rPr>
              <a:t>5. Engaging with School Community and Parents</a:t>
            </a:r>
          </a:p>
        </p:txBody>
      </p:sp>
      <p:sp>
        <p:nvSpPr>
          <p:cNvPr id="3" name="Content Placeholder 2">
            <a:extLst>
              <a:ext uri="{FF2B5EF4-FFF2-40B4-BE49-F238E27FC236}">
                <a16:creationId xmlns:a16="http://schemas.microsoft.com/office/drawing/2014/main" id="{35467F64-2DF9-41BD-CA70-2E410C119974}"/>
              </a:ext>
            </a:extLst>
          </p:cNvPr>
          <p:cNvSpPr>
            <a:spLocks noGrp="1"/>
          </p:cNvSpPr>
          <p:nvPr>
            <p:ph idx="10"/>
          </p:nvPr>
        </p:nvSpPr>
        <p:spPr>
          <a:xfrm>
            <a:off x="4997457" y="935999"/>
            <a:ext cx="6114543" cy="4832975"/>
          </a:xfrm>
        </p:spPr>
        <p:txBody>
          <a:bodyPr vert="horz" lIns="91440" tIns="45720" rIns="91440" bIns="45720" rtlCol="0">
            <a:normAutofit/>
          </a:bodyPr>
          <a:lstStyle/>
          <a:p>
            <a:pPr>
              <a:lnSpc>
                <a:spcPct val="140000"/>
              </a:lnSpc>
            </a:pPr>
            <a:r>
              <a:rPr lang="en-US" sz="1700" dirty="0"/>
              <a:t>Schools operate within a broader system shaped by the sociocultural norms of the surrounding community. These norms play a significant role in shaping ideas, beliefs, and practices related to gender. </a:t>
            </a:r>
          </a:p>
          <a:p>
            <a:pPr>
              <a:lnSpc>
                <a:spcPct val="140000"/>
              </a:lnSpc>
            </a:pPr>
            <a:r>
              <a:rPr lang="en-US" sz="1700" dirty="0"/>
              <a:t>For instance, in societies facing challenges like high rates of child marriage or patterns of sexual violence, these issues can directly affect girls' participation in education (Rahim et al., 2017). Similarly, a student’s knowledge, values, and perspectives are shaped by the influence of their peers, adults, and other key figures in the community.</a:t>
            </a:r>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Tree>
    <p:extLst>
      <p:ext uri="{BB962C8B-B14F-4D97-AF65-F5344CB8AC3E}">
        <p14:creationId xmlns:p14="http://schemas.microsoft.com/office/powerpoint/2010/main" val="212490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0DFCFF-7C7D-FE81-F81A-88A48B928B21}"/>
              </a:ext>
            </a:extLst>
          </p:cNvPr>
          <p:cNvSpPr>
            <a:spLocks noGrp="1"/>
          </p:cNvSpPr>
          <p:nvPr>
            <p:ph type="title"/>
          </p:nvPr>
        </p:nvSpPr>
        <p:spPr>
          <a:xfrm>
            <a:off x="648254" y="935999"/>
            <a:ext cx="3531600" cy="1105237"/>
          </a:xfrm>
        </p:spPr>
        <p:txBody>
          <a:bodyPr vert="horz" lIns="91440" tIns="45720" rIns="91440" bIns="45720" rtlCol="0" anchor="t" anchorCtr="0">
            <a:normAutofit/>
          </a:bodyPr>
          <a:lstStyle/>
          <a:p>
            <a:r>
              <a:rPr lang="en-GB" sz="3200" dirty="0"/>
              <a:t>E</a:t>
            </a:r>
            <a:r>
              <a:rPr lang="en-US" sz="3200" dirty="0" err="1"/>
              <a:t>ngaging</a:t>
            </a:r>
            <a:r>
              <a:rPr lang="en-US" sz="3200" dirty="0"/>
              <a:t> with Girls</a:t>
            </a:r>
            <a:endParaRPr lang="en-US" sz="3200" kern="1200" cap="none" spc="0" baseline="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7CC4FAD9-B90A-1851-B554-F088BD3865E7}"/>
              </a:ext>
            </a:extLst>
          </p:cNvPr>
          <p:cNvSpPr>
            <a:spLocks noGrp="1"/>
          </p:cNvSpPr>
          <p:nvPr>
            <p:ph idx="10"/>
          </p:nvPr>
        </p:nvSpPr>
        <p:spPr>
          <a:xfrm>
            <a:off x="4443275" y="1012512"/>
            <a:ext cx="7443925" cy="4832975"/>
          </a:xfrm>
        </p:spPr>
        <p:txBody>
          <a:bodyPr vert="horz" lIns="91440" tIns="45720" rIns="91440" bIns="45720" rtlCol="0">
            <a:normAutofit/>
          </a:bodyPr>
          <a:lstStyle/>
          <a:p>
            <a:pPr marL="0" marR="0">
              <a:lnSpc>
                <a:spcPct val="140000"/>
              </a:lnSpc>
              <a:spcBef>
                <a:spcPts val="0"/>
              </a:spcBef>
              <a:spcAft>
                <a:spcPts val="800"/>
              </a:spcAft>
            </a:pPr>
            <a:r>
              <a:rPr lang="en-US" sz="1100" b="1" dirty="0">
                <a:effectLst/>
              </a:rPr>
              <a:t>Girls’ Clubs</a:t>
            </a:r>
            <a:r>
              <a:rPr lang="en-US" sz="1100" dirty="0">
                <a:effectLst/>
              </a:rPr>
              <a:t> are one effective way to engage girls in advocating for their rights and succeeding in school. These clubs provide a platform where girls can develop leadership skills and gain the knowledge they need to combat discrimination and inequality within their schools and communities.</a:t>
            </a:r>
          </a:p>
          <a:p>
            <a:pPr marL="0" marR="0">
              <a:lnSpc>
                <a:spcPct val="140000"/>
              </a:lnSpc>
              <a:spcBef>
                <a:spcPts val="0"/>
              </a:spcBef>
              <a:spcAft>
                <a:spcPts val="800"/>
              </a:spcAft>
            </a:pPr>
            <a:r>
              <a:rPr lang="en-US" sz="1100" b="1" dirty="0">
                <a:effectLst/>
              </a:rPr>
              <a:t>Steps for Starting a Girls’ Club:</a:t>
            </a:r>
            <a:endParaRPr lang="en-US" sz="1100" dirty="0">
              <a:effectLst/>
            </a:endParaRPr>
          </a:p>
          <a:p>
            <a:pPr marL="342900" marR="0" lvl="0" indent="-342900">
              <a:lnSpc>
                <a:spcPct val="140000"/>
              </a:lnSpc>
              <a:spcBef>
                <a:spcPts val="0"/>
              </a:spcBef>
              <a:spcAft>
                <a:spcPts val="800"/>
              </a:spcAft>
              <a:buFont typeface="+mj-lt"/>
              <a:buAutoNum type="arabicPeriod"/>
              <a:tabLst>
                <a:tab pos="457200" algn="l"/>
              </a:tabLst>
            </a:pPr>
            <a:r>
              <a:rPr lang="en-US" sz="1100" b="1" dirty="0">
                <a:effectLst/>
              </a:rPr>
              <a:t>Determine the club’s purpose and goal.</a:t>
            </a:r>
            <a:endParaRPr lang="en-US" sz="1100" dirty="0">
              <a:effectLst/>
            </a:endParaRPr>
          </a:p>
          <a:p>
            <a:pPr marL="342900" marR="0" lvl="0" indent="-342900">
              <a:lnSpc>
                <a:spcPct val="140000"/>
              </a:lnSpc>
              <a:spcBef>
                <a:spcPts val="0"/>
              </a:spcBef>
              <a:spcAft>
                <a:spcPts val="800"/>
              </a:spcAft>
              <a:buFont typeface="+mj-lt"/>
              <a:buAutoNum type="arabicPeriod"/>
              <a:tabLst>
                <a:tab pos="457200" algn="l"/>
              </a:tabLst>
            </a:pPr>
            <a:r>
              <a:rPr lang="en-US" sz="1100" b="1" dirty="0">
                <a:effectLst/>
              </a:rPr>
              <a:t>Choose a name</a:t>
            </a:r>
            <a:r>
              <a:rPr lang="en-US" sz="1100" dirty="0">
                <a:effectLst/>
              </a:rPr>
              <a:t> that reflects the club's mission.</a:t>
            </a:r>
          </a:p>
          <a:p>
            <a:pPr marL="342900" marR="0" lvl="0" indent="-342900">
              <a:lnSpc>
                <a:spcPct val="140000"/>
              </a:lnSpc>
              <a:spcBef>
                <a:spcPts val="0"/>
              </a:spcBef>
              <a:spcAft>
                <a:spcPts val="800"/>
              </a:spcAft>
              <a:buFont typeface="+mj-lt"/>
              <a:buAutoNum type="arabicPeriod"/>
              <a:tabLst>
                <a:tab pos="457200" algn="l"/>
              </a:tabLst>
            </a:pPr>
            <a:r>
              <a:rPr lang="en-US" sz="1100" b="1" dirty="0">
                <a:effectLst/>
              </a:rPr>
              <a:t>Assign roles and responsibilities</a:t>
            </a:r>
            <a:r>
              <a:rPr lang="en-US" sz="1100" dirty="0">
                <a:effectLst/>
              </a:rPr>
              <a:t> to members.</a:t>
            </a:r>
          </a:p>
          <a:p>
            <a:pPr marL="342900" marR="0" lvl="0" indent="-342900">
              <a:lnSpc>
                <a:spcPct val="140000"/>
              </a:lnSpc>
              <a:spcBef>
                <a:spcPts val="0"/>
              </a:spcBef>
              <a:spcAft>
                <a:spcPts val="800"/>
              </a:spcAft>
              <a:buFont typeface="+mj-lt"/>
              <a:buAutoNum type="arabicPeriod"/>
              <a:tabLst>
                <a:tab pos="457200" algn="l"/>
              </a:tabLst>
            </a:pPr>
            <a:r>
              <a:rPr lang="en-US" sz="1100" b="1" dirty="0">
                <a:effectLst/>
              </a:rPr>
              <a:t>Decide on meeting frequency and location.</a:t>
            </a:r>
            <a:endParaRPr lang="en-US" sz="1100" dirty="0">
              <a:effectLst/>
            </a:endParaRPr>
          </a:p>
          <a:p>
            <a:pPr marL="342900" marR="0" lvl="0" indent="-342900">
              <a:lnSpc>
                <a:spcPct val="140000"/>
              </a:lnSpc>
              <a:spcBef>
                <a:spcPts val="0"/>
              </a:spcBef>
              <a:spcAft>
                <a:spcPts val="800"/>
              </a:spcAft>
              <a:buFont typeface="+mj-lt"/>
              <a:buAutoNum type="arabicPeriod"/>
              <a:tabLst>
                <a:tab pos="457200" algn="l"/>
              </a:tabLst>
            </a:pPr>
            <a:r>
              <a:rPr lang="en-US" sz="1100" b="1" dirty="0">
                <a:effectLst/>
              </a:rPr>
              <a:t>Establish club values and create a club motto.</a:t>
            </a:r>
            <a:endParaRPr lang="en-US" sz="1100" dirty="0">
              <a:effectLst/>
            </a:endParaRPr>
          </a:p>
          <a:p>
            <a:pPr marL="342900" marR="0" lvl="0" indent="-342900">
              <a:lnSpc>
                <a:spcPct val="140000"/>
              </a:lnSpc>
              <a:spcBef>
                <a:spcPts val="0"/>
              </a:spcBef>
              <a:spcAft>
                <a:spcPts val="800"/>
              </a:spcAft>
              <a:buFont typeface="+mj-lt"/>
              <a:buAutoNum type="arabicPeriod"/>
              <a:tabLst>
                <a:tab pos="457200" algn="l"/>
              </a:tabLst>
            </a:pPr>
            <a:r>
              <a:rPr lang="en-US" sz="1100" b="1" dirty="0">
                <a:effectLst/>
              </a:rPr>
              <a:t>Set group agreements</a:t>
            </a:r>
            <a:r>
              <a:rPr lang="en-US" sz="1100" dirty="0">
                <a:effectLst/>
              </a:rPr>
              <a:t> to guide behavior and participation.</a:t>
            </a:r>
          </a:p>
          <a:p>
            <a:pPr marL="342900" marR="0" lvl="0" indent="-342900">
              <a:lnSpc>
                <a:spcPct val="140000"/>
              </a:lnSpc>
              <a:spcBef>
                <a:spcPts val="0"/>
              </a:spcBef>
              <a:spcAft>
                <a:spcPts val="800"/>
              </a:spcAft>
              <a:buFont typeface="+mj-lt"/>
              <a:buAutoNum type="arabicPeriod"/>
              <a:tabLst>
                <a:tab pos="457200" algn="l"/>
              </a:tabLst>
            </a:pPr>
            <a:r>
              <a:rPr lang="en-US" sz="1100" b="1" dirty="0">
                <a:effectLst/>
              </a:rPr>
              <a:t>Recruit members</a:t>
            </a:r>
            <a:r>
              <a:rPr lang="en-US" sz="1100" dirty="0">
                <a:effectLst/>
              </a:rPr>
              <a:t> from the student body.</a:t>
            </a:r>
          </a:p>
          <a:p>
            <a:pPr marL="342900" marR="0" lvl="0" indent="-342900">
              <a:lnSpc>
                <a:spcPct val="140000"/>
              </a:lnSpc>
              <a:spcBef>
                <a:spcPts val="0"/>
              </a:spcBef>
              <a:spcAft>
                <a:spcPts val="800"/>
              </a:spcAft>
              <a:buFont typeface="+mj-lt"/>
              <a:buAutoNum type="arabicPeriod"/>
              <a:tabLst>
                <a:tab pos="457200" algn="l"/>
              </a:tabLst>
            </a:pPr>
            <a:r>
              <a:rPr lang="en-US" sz="1100" b="1" dirty="0">
                <a:effectLst/>
              </a:rPr>
              <a:t>Plan activities</a:t>
            </a:r>
            <a:r>
              <a:rPr lang="en-US" sz="1100" dirty="0">
                <a:effectLst/>
              </a:rPr>
              <a:t> and create an Activity Calendar.</a:t>
            </a:r>
          </a:p>
          <a:p>
            <a:pPr marL="342900" marR="0" lvl="0" indent="-342900">
              <a:lnSpc>
                <a:spcPct val="140000"/>
              </a:lnSpc>
              <a:spcBef>
                <a:spcPts val="0"/>
              </a:spcBef>
              <a:spcAft>
                <a:spcPts val="800"/>
              </a:spcAft>
              <a:buFont typeface="+mj-lt"/>
              <a:buAutoNum type="arabicPeriod"/>
              <a:tabLst>
                <a:tab pos="457200" algn="l"/>
              </a:tabLst>
            </a:pPr>
            <a:r>
              <a:rPr lang="en-US" sz="1100" b="1" dirty="0">
                <a:effectLst/>
              </a:rPr>
              <a:t>Identify necessary resources and people</a:t>
            </a:r>
            <a:r>
              <a:rPr lang="en-US" sz="1100" dirty="0">
                <a:effectLst/>
              </a:rPr>
              <a:t> who can support the club.</a:t>
            </a:r>
          </a:p>
          <a:p>
            <a:pPr marL="342900" marR="0" lvl="0" indent="-342900">
              <a:lnSpc>
                <a:spcPct val="140000"/>
              </a:lnSpc>
              <a:spcBef>
                <a:spcPts val="0"/>
              </a:spcBef>
              <a:spcAft>
                <a:spcPts val="800"/>
              </a:spcAft>
              <a:buFont typeface="+mj-lt"/>
              <a:buAutoNum type="arabicPeriod"/>
              <a:tabLst>
                <a:tab pos="457200" algn="l"/>
              </a:tabLst>
            </a:pPr>
            <a:r>
              <a:rPr lang="en-US" sz="1100" b="1" dirty="0">
                <a:effectLst/>
              </a:rPr>
              <a:t>Make an action plan</a:t>
            </a:r>
            <a:r>
              <a:rPr lang="en-US" sz="1100" dirty="0">
                <a:effectLst/>
              </a:rPr>
              <a:t> for achieving the club's goals.</a:t>
            </a:r>
          </a:p>
          <a:p>
            <a:pPr>
              <a:lnSpc>
                <a:spcPct val="140000"/>
              </a:lnSpc>
            </a:pPr>
            <a:endParaRPr lang="en-US" sz="1100" dirty="0"/>
          </a:p>
        </p:txBody>
      </p:sp>
    </p:spTree>
    <p:extLst>
      <p:ext uri="{BB962C8B-B14F-4D97-AF65-F5344CB8AC3E}">
        <p14:creationId xmlns:p14="http://schemas.microsoft.com/office/powerpoint/2010/main" val="1122207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5997F-C5C7-789F-1CD5-6866FEA5E8A6}"/>
              </a:ext>
            </a:extLst>
          </p:cNvPr>
          <p:cNvSpPr>
            <a:spLocks noGrp="1"/>
          </p:cNvSpPr>
          <p:nvPr>
            <p:ph type="title"/>
          </p:nvPr>
        </p:nvSpPr>
        <p:spPr>
          <a:xfrm>
            <a:off x="990000" y="946800"/>
            <a:ext cx="2802386" cy="4689475"/>
          </a:xfrm>
        </p:spPr>
        <p:txBody>
          <a:bodyPr vert="horz" lIns="91440" tIns="45720" rIns="91440" bIns="45720" rtlCol="0" anchor="t" anchorCtr="0">
            <a:normAutofit/>
          </a:bodyPr>
          <a:lstStyle/>
          <a:p>
            <a:r>
              <a:rPr lang="en-US" sz="3200" kern="1200" cap="none" spc="0" baseline="0">
                <a:solidFill>
                  <a:schemeClr val="tx1"/>
                </a:solidFill>
                <a:latin typeface="+mj-lt"/>
                <a:ea typeface="+mj-ea"/>
                <a:cs typeface="+mj-cs"/>
              </a:rPr>
              <a:t>Engaging with Boys</a:t>
            </a:r>
          </a:p>
        </p:txBody>
      </p:sp>
      <p:cxnSp>
        <p:nvCxnSpPr>
          <p:cNvPr id="12" name="Straight Connector 11">
            <a:extLst>
              <a:ext uri="{FF2B5EF4-FFF2-40B4-BE49-F238E27FC236}">
                <a16:creationId xmlns:a16="http://schemas.microsoft.com/office/drawing/2014/main" id="{9B4757C4-228A-47E5-94C8-058312AB27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323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6" name="Rectangle 1">
            <a:extLst>
              <a:ext uri="{FF2B5EF4-FFF2-40B4-BE49-F238E27FC236}">
                <a16:creationId xmlns:a16="http://schemas.microsoft.com/office/drawing/2014/main" id="{4024E937-FA3B-274E-B86E-556C4CA97B2D}"/>
              </a:ext>
            </a:extLst>
          </p:cNvPr>
          <p:cNvGraphicFramePr>
            <a:graphicFrameLocks noGrp="1"/>
          </p:cNvGraphicFramePr>
          <p:nvPr>
            <p:ph idx="10"/>
            <p:extLst>
              <p:ext uri="{D42A27DB-BD31-4B8C-83A1-F6EECF244321}">
                <p14:modId xmlns:p14="http://schemas.microsoft.com/office/powerpoint/2010/main" val="1791129040"/>
              </p:ext>
            </p:extLst>
          </p:nvPr>
        </p:nvGraphicFramePr>
        <p:xfrm>
          <a:off x="4982215" y="537330"/>
          <a:ext cx="6668792"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37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F9A0-D364-C129-711E-DB39F65EEDBD}"/>
              </a:ext>
            </a:extLst>
          </p:cNvPr>
          <p:cNvSpPr>
            <a:spLocks noGrp="1"/>
          </p:cNvSpPr>
          <p:nvPr>
            <p:ph type="title"/>
          </p:nvPr>
        </p:nvSpPr>
        <p:spPr/>
        <p:txBody>
          <a:bodyPr/>
          <a:lstStyle/>
          <a:p>
            <a:r>
              <a:rPr lang="en-US" dirty="0"/>
              <a:t>What is Gender Sensitive Pedagogy and Teaching?</a:t>
            </a:r>
          </a:p>
        </p:txBody>
      </p:sp>
      <p:graphicFrame>
        <p:nvGraphicFramePr>
          <p:cNvPr id="15" name="Content Placeholder 11">
            <a:extLst>
              <a:ext uri="{FF2B5EF4-FFF2-40B4-BE49-F238E27FC236}">
                <a16:creationId xmlns:a16="http://schemas.microsoft.com/office/drawing/2014/main" id="{CBE8B106-DED8-4730-1A41-0E504EC65037}"/>
              </a:ext>
            </a:extLst>
          </p:cNvPr>
          <p:cNvGraphicFramePr>
            <a:graphicFrameLocks noGrp="1"/>
          </p:cNvGraphicFramePr>
          <p:nvPr>
            <p:ph sz="half" idx="12"/>
            <p:extLst>
              <p:ext uri="{D42A27DB-BD31-4B8C-83A1-F6EECF244321}">
                <p14:modId xmlns:p14="http://schemas.microsoft.com/office/powerpoint/2010/main" val="1784391106"/>
              </p:ext>
            </p:extLst>
          </p:nvPr>
        </p:nvGraphicFramePr>
        <p:xfrm>
          <a:off x="568164" y="1997132"/>
          <a:ext cx="5398686" cy="4232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2">
            <a:extLst>
              <a:ext uri="{FF2B5EF4-FFF2-40B4-BE49-F238E27FC236}">
                <a16:creationId xmlns:a16="http://schemas.microsoft.com/office/drawing/2014/main" id="{2BFE84A7-25EF-3EAC-827F-0F82AD57DF50}"/>
              </a:ext>
            </a:extLst>
          </p:cNvPr>
          <p:cNvSpPr>
            <a:spLocks noGrp="1"/>
          </p:cNvSpPr>
          <p:nvPr>
            <p:ph sz="half" idx="13"/>
          </p:nvPr>
        </p:nvSpPr>
        <p:spPr/>
        <p:txBody>
          <a:bodyPr>
            <a:normAutofit/>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Example: Boys may need additional support in developing soft skills such as teamwork, communication, and emotional regulation, as they are often encouraged to be more independent and less expressive. On the other hand, girls might require more encouragement to participate actively in class discussions or pursue subjects like information technology, engineering, and mathematics (STEM), which are sometimes perceived as male-dominated fields. </a:t>
            </a:r>
            <a:endParaRPr lang="en-US" dirty="0"/>
          </a:p>
        </p:txBody>
      </p:sp>
    </p:spTree>
    <p:extLst>
      <p:ext uri="{BB962C8B-B14F-4D97-AF65-F5344CB8AC3E}">
        <p14:creationId xmlns:p14="http://schemas.microsoft.com/office/powerpoint/2010/main" val="2723865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D9CE-A7CE-5F34-5CED-53364A62CA76}"/>
              </a:ext>
            </a:extLst>
          </p:cNvPr>
          <p:cNvSpPr>
            <a:spLocks noGrp="1"/>
          </p:cNvSpPr>
          <p:nvPr>
            <p:ph type="title"/>
          </p:nvPr>
        </p:nvSpPr>
        <p:spPr/>
        <p:txBody>
          <a:bodyPr/>
          <a:lstStyle/>
          <a:p>
            <a:r>
              <a:rPr lang="en-GB"/>
              <a:t>Engaging with Parents</a:t>
            </a:r>
            <a:endParaRPr lang="en-US" dirty="0"/>
          </a:p>
        </p:txBody>
      </p:sp>
      <p:sp>
        <p:nvSpPr>
          <p:cNvPr id="3" name="Content Placeholder 2">
            <a:extLst>
              <a:ext uri="{FF2B5EF4-FFF2-40B4-BE49-F238E27FC236}">
                <a16:creationId xmlns:a16="http://schemas.microsoft.com/office/drawing/2014/main" id="{52344D42-2FB1-5785-CFA1-2F8B252537BE}"/>
              </a:ext>
            </a:extLst>
          </p:cNvPr>
          <p:cNvSpPr>
            <a:spLocks noGrp="1"/>
          </p:cNvSpPr>
          <p:nvPr>
            <p:ph idx="10"/>
          </p:nvPr>
        </p:nvSpPr>
        <p:spPr/>
        <p:txBody>
          <a:bodyPr>
            <a:normAutofit fontScale="47500" lnSpcReduction="20000"/>
          </a:bodyPr>
          <a:lstStyle/>
          <a:p>
            <a:pPr marL="0" marR="0">
              <a:lnSpc>
                <a:spcPct val="107000"/>
              </a:lnSpc>
              <a:spcBef>
                <a:spcPts val="0"/>
              </a:spcBef>
              <a:spcAft>
                <a:spcPts val="800"/>
              </a:spcAft>
            </a:pPr>
            <a:r>
              <a:rPr lang="en-US"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Create a welcoming, family-friendly environment: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Teachers should welcome parents warmly and respectfully, creating a comfortable and open atmosphere for communication.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Implement an open-door policy, inviting parents to visit the school anytime, which builds trust and openness.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Make meetings accessible and convenient: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Arrange meetings in locations that are convenient for parents, such as community centers, churches, or even in parents' homes.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Hold meetings at times that suit parents, such as on weekends when they may not be working.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Provide support for parents during meetings: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Offer food and childcare if possible to encourage attendance.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Make meetings engaging and fun to build a positive connection with parents.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Communicate in their language: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Ensure that any written communications sent home are in the parents' native language, such as Vietnamese or ethnic minority languages.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Teachers should also consider making phone calls or home visits to communicate important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Involve parents in school activities: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Invite parents to take on roles such as guest speakers, storytellers, or tutors.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Encourage parents to walk their daughters to school to ensure safety and show involvement.</a:t>
            </a:r>
          </a:p>
          <a:p>
            <a:r>
              <a:rPr lang="en-US" b="1" dirty="0"/>
              <a:t>Show appreciation:</a:t>
            </a:r>
            <a:endParaRPr lang="en-US" dirty="0"/>
          </a:p>
          <a:p>
            <a:pPr>
              <a:buFont typeface="Arial" panose="020B0604020202020204" pitchFamily="34" charset="0"/>
              <a:buChar char="•"/>
            </a:pPr>
            <a:r>
              <a:rPr lang="en-US" dirty="0"/>
              <a:t>Express gratitude to parents for their time, contributions, and efforts in supporting their daughters' education, reinforcing positive relationships.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33400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CD2504-1053-FFC9-EE91-9482D522DCB0}"/>
              </a:ext>
            </a:extLst>
          </p:cNvPr>
          <p:cNvSpPr>
            <a:spLocks noGrp="1"/>
          </p:cNvSpPr>
          <p:nvPr>
            <p:ph type="title"/>
          </p:nvPr>
        </p:nvSpPr>
        <p:spPr>
          <a:xfrm>
            <a:off x="990000" y="945926"/>
            <a:ext cx="3531600" cy="4832574"/>
          </a:xfrm>
        </p:spPr>
        <p:txBody>
          <a:bodyPr vert="horz" lIns="91440" tIns="45720" rIns="91440" bIns="45720" rtlCol="0" anchor="t" anchorCtr="0">
            <a:normAutofit/>
          </a:bodyPr>
          <a:lstStyle/>
          <a:p>
            <a:r>
              <a:rPr lang="en-US" sz="3200" kern="1200" cap="none" spc="0" baseline="0" dirty="0">
                <a:solidFill>
                  <a:schemeClr val="tx1"/>
                </a:solidFill>
                <a:latin typeface="+mj-lt"/>
                <a:ea typeface="+mj-ea"/>
                <a:cs typeface="+mj-cs"/>
              </a:rPr>
              <a:t>How do we ……..</a:t>
            </a:r>
          </a:p>
        </p:txBody>
      </p:sp>
      <p:sp>
        <p:nvSpPr>
          <p:cNvPr id="4" name="Rectangle 1">
            <a:extLst>
              <a:ext uri="{FF2B5EF4-FFF2-40B4-BE49-F238E27FC236}">
                <a16:creationId xmlns:a16="http://schemas.microsoft.com/office/drawing/2014/main" id="{CE0C47FC-DF8D-9DA7-5794-24E7B9647FD4}"/>
              </a:ext>
            </a:extLst>
          </p:cNvPr>
          <p:cNvSpPr>
            <a:spLocks noGrp="1" noChangeArrowheads="1"/>
          </p:cNvSpPr>
          <p:nvPr>
            <p:ph idx="10"/>
          </p:nvPr>
        </p:nvSpPr>
        <p:spPr bwMode="auto">
          <a:xfrm>
            <a:off x="4997457" y="935999"/>
            <a:ext cx="6114543" cy="48329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0" fontAlgn="base">
              <a:lnSpc>
                <a:spcPct val="140000"/>
              </a:lnSpc>
              <a:spcBef>
                <a:spcPct val="0"/>
              </a:spcBef>
              <a:spcAft>
                <a:spcPts val="600"/>
              </a:spcAft>
              <a:buClrTx/>
              <a:buSzTx/>
              <a:buFontTx/>
              <a:buChar char="•"/>
              <a:tabLst/>
            </a:pPr>
            <a:r>
              <a:rPr kumimoji="0" lang="en-US" altLang="en-US" sz="1100" b="1" i="0" u="none" strike="noStrike" cap="none" normalizeH="0" baseline="0" dirty="0">
                <a:ln>
                  <a:noFill/>
                </a:ln>
                <a:effectLst/>
              </a:rPr>
              <a:t>Talk about the value of girls' education:</a:t>
            </a:r>
            <a:endParaRPr kumimoji="0" lang="en-US" altLang="en-US" sz="1100" b="0" i="0" u="none" strike="noStrike" cap="none" normalizeH="0" baseline="0" dirty="0">
              <a:ln>
                <a:noFill/>
              </a:ln>
              <a:effectLst/>
            </a:endParaRPr>
          </a:p>
          <a:p>
            <a:pPr marL="0" marR="0" lvl="0" indent="0" fontAlgn="base">
              <a:lnSpc>
                <a:spcPct val="140000"/>
              </a:lnSpc>
              <a:spcBef>
                <a:spcPct val="0"/>
              </a:spcBef>
              <a:spcAft>
                <a:spcPts val="600"/>
              </a:spcAft>
              <a:buClrTx/>
              <a:buSzTx/>
              <a:buFontTx/>
              <a:buChar char="•"/>
              <a:tabLst/>
            </a:pPr>
            <a:r>
              <a:rPr kumimoji="0" lang="en-US" altLang="en-US" sz="1100" b="0" i="0" u="none" strike="noStrike" cap="none" normalizeH="0" baseline="0" dirty="0">
                <a:ln>
                  <a:noFill/>
                </a:ln>
                <a:effectLst/>
              </a:rPr>
              <a:t>Explain how girls' education benefits the entire family and society. Share practical ways they can support their daughters at home, such as setting high academic expectations and providing time and space for homework.</a:t>
            </a:r>
          </a:p>
          <a:p>
            <a:pPr marL="0" marR="0" lvl="0" indent="0" fontAlgn="base">
              <a:lnSpc>
                <a:spcPct val="140000"/>
              </a:lnSpc>
              <a:spcBef>
                <a:spcPct val="0"/>
              </a:spcBef>
              <a:spcAft>
                <a:spcPts val="600"/>
              </a:spcAft>
              <a:buClrTx/>
              <a:buSzTx/>
              <a:buFontTx/>
              <a:buChar char="•"/>
              <a:tabLst/>
            </a:pPr>
            <a:r>
              <a:rPr kumimoji="0" lang="en-US" altLang="en-US" sz="1100" b="1" i="0" u="none" strike="noStrike" cap="none" normalizeH="0" baseline="0" dirty="0" err="1">
                <a:ln>
                  <a:noFill/>
                </a:ln>
                <a:effectLst/>
              </a:rPr>
              <a:t>Sensitise</a:t>
            </a:r>
            <a:r>
              <a:rPr kumimoji="0" lang="en-US" altLang="en-US" sz="1100" b="1" i="0" u="none" strike="noStrike" cap="none" normalizeH="0" baseline="0" dirty="0">
                <a:ln>
                  <a:noFill/>
                </a:ln>
                <a:effectLst/>
              </a:rPr>
              <a:t> parents on gender equality:</a:t>
            </a:r>
            <a:endParaRPr kumimoji="0" lang="en-US" altLang="en-US" sz="1100" b="0" i="0" u="none" strike="noStrike" cap="none" normalizeH="0" baseline="0" dirty="0">
              <a:ln>
                <a:noFill/>
              </a:ln>
              <a:effectLst/>
            </a:endParaRPr>
          </a:p>
          <a:p>
            <a:pPr marL="0" marR="0" lvl="0" indent="0" fontAlgn="base">
              <a:lnSpc>
                <a:spcPct val="140000"/>
              </a:lnSpc>
              <a:spcBef>
                <a:spcPct val="0"/>
              </a:spcBef>
              <a:spcAft>
                <a:spcPts val="600"/>
              </a:spcAft>
              <a:buClrTx/>
              <a:buSzTx/>
              <a:buFontTx/>
              <a:buChar char="•"/>
              <a:tabLst/>
            </a:pPr>
            <a:r>
              <a:rPr kumimoji="0" lang="en-US" altLang="en-US" sz="1100" b="0" i="0" u="none" strike="noStrike" cap="none" normalizeH="0" baseline="0" dirty="0">
                <a:ln>
                  <a:noFill/>
                </a:ln>
                <a:effectLst/>
              </a:rPr>
              <a:t>Encourage parents to be mindful of how household chores are divided, ensuring that girls are given as much time as boys to focus on their studies.</a:t>
            </a:r>
          </a:p>
          <a:p>
            <a:pPr marL="0" marR="0" lvl="0" indent="0" fontAlgn="base">
              <a:lnSpc>
                <a:spcPct val="140000"/>
              </a:lnSpc>
              <a:spcBef>
                <a:spcPct val="0"/>
              </a:spcBef>
              <a:spcAft>
                <a:spcPts val="600"/>
              </a:spcAft>
              <a:buClrTx/>
              <a:buSzTx/>
              <a:buFontTx/>
              <a:buChar char="•"/>
              <a:tabLst/>
            </a:pPr>
            <a:r>
              <a:rPr kumimoji="0" lang="en-US" altLang="en-US" sz="1100" b="0" i="0" u="none" strike="noStrike" cap="none" normalizeH="0" baseline="0" dirty="0">
                <a:ln>
                  <a:noFill/>
                </a:ln>
                <a:effectLst/>
              </a:rPr>
              <a:t>Raise awareness of girls’ rights, particularly their right to education and protection from harmful practices like early marriage. Parents should be made aware that girls should have a say in decisions about their future.</a:t>
            </a:r>
            <a:endParaRPr lang="en-US" altLang="en-US" sz="1100" dirty="0"/>
          </a:p>
          <a:p>
            <a:pPr marL="0" marR="0" lvl="0" indent="0" fontAlgn="base">
              <a:lnSpc>
                <a:spcPct val="140000"/>
              </a:lnSpc>
              <a:spcBef>
                <a:spcPct val="0"/>
              </a:spcBef>
              <a:spcAft>
                <a:spcPts val="600"/>
              </a:spcAft>
              <a:buClrTx/>
              <a:buSzTx/>
              <a:buFontTx/>
              <a:buChar char="•"/>
              <a:tabLst/>
            </a:pPr>
            <a:r>
              <a:rPr lang="en-US" sz="1100" b="1" dirty="0"/>
              <a:t>Create public forums for discussion:</a:t>
            </a:r>
          </a:p>
          <a:p>
            <a:pPr marL="0" marR="0" lvl="0" indent="0" fontAlgn="base">
              <a:lnSpc>
                <a:spcPct val="140000"/>
              </a:lnSpc>
              <a:spcBef>
                <a:spcPct val="0"/>
              </a:spcBef>
              <a:spcAft>
                <a:spcPts val="600"/>
              </a:spcAft>
              <a:buClrTx/>
              <a:buSzTx/>
              <a:buFontTx/>
              <a:buChar char="•"/>
              <a:tabLst/>
            </a:pPr>
            <a:r>
              <a:rPr lang="en-US" sz="1100" dirty="0"/>
              <a:t>Organize public forums or community cafes to raise awareness about gender-responsive education and engage the broader community in dialogue.</a:t>
            </a:r>
          </a:p>
          <a:p>
            <a:pPr marL="0" marR="0" lvl="0" indent="0" fontAlgn="base">
              <a:lnSpc>
                <a:spcPct val="140000"/>
              </a:lnSpc>
              <a:spcBef>
                <a:spcPct val="0"/>
              </a:spcBef>
              <a:spcAft>
                <a:spcPts val="600"/>
              </a:spcAft>
              <a:buClrTx/>
              <a:buSzTx/>
              <a:buFontTx/>
              <a:buChar char="•"/>
              <a:tabLst/>
            </a:pPr>
            <a:endParaRPr kumimoji="0" lang="en-US" altLang="en-US" sz="1100" b="0" i="0" u="none" strike="noStrike" cap="none" normalizeH="0" baseline="0" dirty="0">
              <a:ln>
                <a:noFill/>
              </a:ln>
              <a:effectLst/>
            </a:endParaRPr>
          </a:p>
          <a:p>
            <a:pPr marL="0" marR="0" lvl="0" indent="0" fontAlgn="base">
              <a:lnSpc>
                <a:spcPct val="140000"/>
              </a:lnSpc>
              <a:spcBef>
                <a:spcPct val="0"/>
              </a:spcBef>
              <a:spcAft>
                <a:spcPts val="600"/>
              </a:spcAft>
              <a:buClrTx/>
              <a:buSzTx/>
              <a:buFontTx/>
              <a:buNone/>
              <a:tabLst/>
            </a:pPr>
            <a:endParaRPr kumimoji="0" lang="en-US" altLang="en-US" sz="1100" b="0" i="0" u="none" strike="noStrike" cap="none" normalizeH="0" baseline="0" dirty="0">
              <a:ln>
                <a:noFill/>
              </a:ln>
              <a:effectLst/>
            </a:endParaRPr>
          </a:p>
        </p:txBody>
      </p:sp>
    </p:spTree>
    <p:extLst>
      <p:ext uri="{BB962C8B-B14F-4D97-AF65-F5344CB8AC3E}">
        <p14:creationId xmlns:p14="http://schemas.microsoft.com/office/powerpoint/2010/main" val="3924669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639E-ACD3-D463-1669-AD13C14366A0}"/>
              </a:ext>
            </a:extLst>
          </p:cNvPr>
          <p:cNvSpPr>
            <a:spLocks noGrp="1"/>
          </p:cNvSpPr>
          <p:nvPr>
            <p:ph type="title"/>
          </p:nvPr>
        </p:nvSpPr>
        <p:spPr/>
        <p:txBody>
          <a:bodyPr>
            <a:normAutofit fontScale="90000"/>
          </a:bodyPr>
          <a:lstStyle/>
          <a:p>
            <a:r>
              <a:rPr lang="en-GB" dirty="0"/>
              <a:t>Case Study 4: Engaging with Community and Parents</a:t>
            </a:r>
            <a:endParaRPr lang="en-US" dirty="0"/>
          </a:p>
        </p:txBody>
      </p:sp>
      <p:sp>
        <p:nvSpPr>
          <p:cNvPr id="3" name="Content Placeholder 2">
            <a:extLst>
              <a:ext uri="{FF2B5EF4-FFF2-40B4-BE49-F238E27FC236}">
                <a16:creationId xmlns:a16="http://schemas.microsoft.com/office/drawing/2014/main" id="{3E988F8A-77A4-F011-0E52-9D257C434A06}"/>
              </a:ext>
            </a:extLst>
          </p:cNvPr>
          <p:cNvSpPr>
            <a:spLocks noGrp="1"/>
          </p:cNvSpPr>
          <p:nvPr>
            <p:ph idx="10"/>
          </p:nvPr>
        </p:nvSpPr>
        <p:spPr>
          <a:xfrm>
            <a:off x="568163" y="1997132"/>
            <a:ext cx="10718402" cy="4232218"/>
          </a:xfrm>
        </p:spPr>
        <p:txBody>
          <a:bodyPr>
            <a:normAutofit fontScale="62500" lnSpcReduction="20000"/>
          </a:bodyPr>
          <a:lstStyle/>
          <a:p>
            <a:r>
              <a:rPr lang="en-US" b="1" dirty="0"/>
              <a:t>Creative Stakeholder Engagement Spotlight: Addressing Early Marriage in Rural Vietnam</a:t>
            </a:r>
          </a:p>
          <a:p>
            <a:r>
              <a:rPr lang="en-US" dirty="0"/>
              <a:t>In many rural areas of Vietnam, early marriage remains a significant issue that affects girls' education and future opportunities. To tackle this, a local Vietnamese NGO collaborated with teachers and community leaders to host a </a:t>
            </a:r>
            <a:r>
              <a:rPr lang="en-US" b="1" dirty="0"/>
              <a:t>community forum on early marriage</a:t>
            </a:r>
            <a:r>
              <a:rPr lang="en-US" dirty="0"/>
              <a:t> in a rural village. The event brought together parents, village elders, school staff, and local government officials.</a:t>
            </a:r>
          </a:p>
          <a:p>
            <a:r>
              <a:rPr lang="en-US" dirty="0"/>
              <a:t>At the forum, young girls performed </a:t>
            </a:r>
            <a:r>
              <a:rPr lang="en-US" b="1" dirty="0"/>
              <a:t>a spoken word piece and a theater skit</a:t>
            </a:r>
            <a:r>
              <a:rPr lang="en-US" dirty="0"/>
              <a:t> depicting a young girl's struggle with being forced into marriage, highlighting the emotional, educational, and social consequences of early marriage. The skit was followed by a community dialogue, where the school leaders asked parents and elders to reflect on the impact of early marriage on their daughters’ futures and discussed alternative paths, such as continuing their education.</a:t>
            </a:r>
          </a:p>
          <a:p>
            <a:r>
              <a:rPr lang="en-US" dirty="0"/>
              <a:t>To encourage broader participation, the girls wore T-shirts with messages like </a:t>
            </a:r>
            <a:r>
              <a:rPr lang="en-US" b="1" dirty="0"/>
              <a:t>“</a:t>
            </a:r>
            <a:r>
              <a:rPr lang="en-US" b="1" dirty="0" err="1"/>
              <a:t>Học</a:t>
            </a:r>
            <a:r>
              <a:rPr lang="en-US" b="1" dirty="0"/>
              <a:t> </a:t>
            </a:r>
            <a:r>
              <a:rPr lang="en-US" b="1" dirty="0" err="1"/>
              <a:t>hôm</a:t>
            </a:r>
            <a:r>
              <a:rPr lang="en-US" b="1" dirty="0"/>
              <a:t> nay, </a:t>
            </a:r>
            <a:r>
              <a:rPr lang="en-US" b="1" dirty="0" err="1"/>
              <a:t>thành</a:t>
            </a:r>
            <a:r>
              <a:rPr lang="en-US" b="1" dirty="0"/>
              <a:t> </a:t>
            </a:r>
            <a:r>
              <a:rPr lang="en-US" b="1" dirty="0" err="1"/>
              <a:t>công</a:t>
            </a:r>
            <a:r>
              <a:rPr lang="en-US" b="1" dirty="0"/>
              <a:t> </a:t>
            </a:r>
            <a:r>
              <a:rPr lang="en-US" b="1" dirty="0" err="1"/>
              <a:t>ngày</a:t>
            </a:r>
            <a:r>
              <a:rPr lang="en-US" b="1" dirty="0"/>
              <a:t> </a:t>
            </a:r>
            <a:r>
              <a:rPr lang="en-US" b="1" dirty="0" err="1"/>
              <a:t>mai</a:t>
            </a:r>
            <a:r>
              <a:rPr lang="en-US" b="1" dirty="0"/>
              <a:t>”</a:t>
            </a:r>
            <a:r>
              <a:rPr lang="en-US" dirty="0"/>
              <a:t> (Study today, succeed tomorrow) and </a:t>
            </a:r>
            <a:r>
              <a:rPr lang="en-US" b="1" dirty="0"/>
              <a:t>“</a:t>
            </a:r>
            <a:r>
              <a:rPr lang="en-US" b="1" dirty="0" err="1"/>
              <a:t>Ngăn</a:t>
            </a:r>
            <a:r>
              <a:rPr lang="en-US" b="1" dirty="0"/>
              <a:t> </a:t>
            </a:r>
            <a:r>
              <a:rPr lang="en-US" b="1" dirty="0" err="1"/>
              <a:t>chặn</a:t>
            </a:r>
            <a:r>
              <a:rPr lang="en-US" b="1" dirty="0"/>
              <a:t> </a:t>
            </a:r>
            <a:r>
              <a:rPr lang="en-US" b="1" dirty="0" err="1"/>
              <a:t>tảo</a:t>
            </a:r>
            <a:r>
              <a:rPr lang="en-US" b="1" dirty="0"/>
              <a:t> </a:t>
            </a:r>
            <a:r>
              <a:rPr lang="en-US" b="1" dirty="0" err="1"/>
              <a:t>hôn</a:t>
            </a:r>
            <a:r>
              <a:rPr lang="en-US" b="1" dirty="0"/>
              <a:t>”</a:t>
            </a:r>
            <a:r>
              <a:rPr lang="en-US" dirty="0"/>
              <a:t> (Prevent early marriage). This visual representation, combined with the skit, sparked a thoughtful dialogue about the negative consequences of early marriage.</a:t>
            </a:r>
          </a:p>
          <a:p>
            <a:r>
              <a:rPr lang="en-US" dirty="0"/>
              <a:t>As a result, over </a:t>
            </a:r>
            <a:r>
              <a:rPr lang="en-US" b="1" dirty="0"/>
              <a:t>150 parents</a:t>
            </a:r>
            <a:r>
              <a:rPr lang="en-US" dirty="0"/>
              <a:t> publicly pledged to delay marriage for their daughters and support their continued education. The success of the initiative has led to ongoing community workshops and parent-student dialogues about the benefits of girls’ education and the harmful impacts of early marriage.</a:t>
            </a:r>
          </a:p>
          <a:p>
            <a:r>
              <a:rPr lang="en-US" dirty="0"/>
              <a:t>This approach is highly effective because it </a:t>
            </a:r>
            <a:r>
              <a:rPr lang="en-US" b="1" dirty="0"/>
              <a:t>engages the entire community</a:t>
            </a:r>
            <a:r>
              <a:rPr lang="en-US" dirty="0"/>
              <a:t> in addressing the root causes of gender inequality, and it empowers girls to become advocates for their own rights in culturally sensitive ways. It also provides a creative platform—through theater and dialogue—for shifting long-standing cultural practices.</a:t>
            </a:r>
          </a:p>
          <a:p>
            <a:endParaRPr lang="en-US" dirty="0"/>
          </a:p>
        </p:txBody>
      </p:sp>
    </p:spTree>
    <p:extLst>
      <p:ext uri="{BB962C8B-B14F-4D97-AF65-F5344CB8AC3E}">
        <p14:creationId xmlns:p14="http://schemas.microsoft.com/office/powerpoint/2010/main" val="1583705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FC0F-EFD4-1C6F-74F0-8605A8E71747}"/>
              </a:ext>
            </a:extLst>
          </p:cNvPr>
          <p:cNvSpPr>
            <a:spLocks noGrp="1"/>
          </p:cNvSpPr>
          <p:nvPr>
            <p:ph type="title"/>
          </p:nvPr>
        </p:nvSpPr>
        <p:spPr/>
        <p:txBody>
          <a:bodyPr/>
          <a:lstStyle/>
          <a:p>
            <a:r>
              <a:rPr lang="en-GB" dirty="0"/>
              <a:t>Case Study 5: </a:t>
            </a:r>
            <a:endParaRPr lang="en-US" dirty="0"/>
          </a:p>
        </p:txBody>
      </p:sp>
      <p:sp>
        <p:nvSpPr>
          <p:cNvPr id="3" name="Content Placeholder 2">
            <a:extLst>
              <a:ext uri="{FF2B5EF4-FFF2-40B4-BE49-F238E27FC236}">
                <a16:creationId xmlns:a16="http://schemas.microsoft.com/office/drawing/2014/main" id="{7851F3A9-5984-4C54-73A4-2C6949BF31BC}"/>
              </a:ext>
            </a:extLst>
          </p:cNvPr>
          <p:cNvSpPr>
            <a:spLocks noGrp="1"/>
          </p:cNvSpPr>
          <p:nvPr>
            <p:ph idx="10"/>
          </p:nvPr>
        </p:nvSpPr>
        <p:spPr>
          <a:xfrm>
            <a:off x="568163" y="1997132"/>
            <a:ext cx="10772190" cy="4232218"/>
          </a:xfrm>
        </p:spPr>
        <p:txBody>
          <a:bodyPr>
            <a:normAutofit fontScale="77500" lnSpcReduction="20000"/>
          </a:bodyPr>
          <a:lstStyle/>
          <a:p>
            <a:r>
              <a:rPr lang="en-US" dirty="0"/>
              <a:t>During a community meeting at a rural school in the Mekong Delta, the school principal addresses the importance of girls' education to a group of parents, many of whom still hold traditional beliefs about gender roles.</a:t>
            </a:r>
          </a:p>
          <a:p>
            <a:r>
              <a:rPr lang="en-US" dirty="0"/>
              <a:t>The principal explains that educating girls not only benefits the girls themselves but also has a positive impact on the entire family and community. She shares the story of </a:t>
            </a:r>
            <a:r>
              <a:rPr lang="en-US" b="1" dirty="0" err="1"/>
              <a:t>Nguyễn</a:t>
            </a:r>
            <a:r>
              <a:rPr lang="en-US" b="1" dirty="0"/>
              <a:t> </a:t>
            </a:r>
            <a:r>
              <a:rPr lang="en-US" b="1" dirty="0" err="1"/>
              <a:t>Thị</a:t>
            </a:r>
            <a:r>
              <a:rPr lang="en-US" b="1" dirty="0"/>
              <a:t> Lan</a:t>
            </a:r>
            <a:r>
              <a:rPr lang="en-US" dirty="0"/>
              <a:t>, a former student who continued her education despite financial struggles. With her family’s support, Lan became the first person in her village to go to university. After graduating, she returned to the community to work as a healthcare provider, improving the wellbeing of her entire village. Her education has allowed her to contribute financially to her family, help her siblings continue their schooling, and inspire other girls to pursue their education.</a:t>
            </a:r>
          </a:p>
          <a:p>
            <a:r>
              <a:rPr lang="en-US" dirty="0"/>
              <a:t>The principal emphasizes how investing in a girl’s education can break the cycle of poverty. She encourages parents to support their daughters by setting high expectations for their academic performance and by providing time and space for them to study, even if they cannot directly assist with homework. For example, she suggests that parents give their daughters some time each evening after household chores to focus on their studies, or ensure they have a quiet space to read and complete assignments.</a:t>
            </a:r>
          </a:p>
          <a:p>
            <a:r>
              <a:rPr lang="en-US" dirty="0"/>
              <a:t>She concludes by pointing out that educated girls are more likely to secure stable jobs, support their families financially, and contribute to the long-term development of their community, making education a powerful tool for change.</a:t>
            </a:r>
          </a:p>
          <a:p>
            <a:endParaRPr lang="en-US" dirty="0"/>
          </a:p>
        </p:txBody>
      </p:sp>
    </p:spTree>
    <p:extLst>
      <p:ext uri="{BB962C8B-B14F-4D97-AF65-F5344CB8AC3E}">
        <p14:creationId xmlns:p14="http://schemas.microsoft.com/office/powerpoint/2010/main" val="240281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C056C-3245-5C32-0AA1-2C2945C2C4E1}"/>
              </a:ext>
            </a:extLst>
          </p:cNvPr>
          <p:cNvSpPr>
            <a:spLocks noGrp="1"/>
          </p:cNvSpPr>
          <p:nvPr>
            <p:ph type="title"/>
          </p:nvPr>
        </p:nvSpPr>
        <p:spPr>
          <a:xfrm>
            <a:off x="216568" y="945926"/>
            <a:ext cx="3368843" cy="2483074"/>
          </a:xfrm>
        </p:spPr>
        <p:txBody>
          <a:bodyPr vert="horz" lIns="91440" tIns="45720" rIns="91440" bIns="45720" rtlCol="0" anchor="t" anchorCtr="0">
            <a:normAutofit/>
          </a:bodyPr>
          <a:lstStyle/>
          <a:p>
            <a:r>
              <a:rPr lang="en-US" sz="3200" kern="1200" cap="none" spc="0" baseline="0" dirty="0">
                <a:solidFill>
                  <a:schemeClr val="tx1"/>
                </a:solidFill>
                <a:latin typeface="+mj-lt"/>
                <a:ea typeface="+mj-ea"/>
                <a:cs typeface="+mj-cs"/>
              </a:rPr>
              <a:t>How do we Create advocacy Gender Equality?</a:t>
            </a:r>
          </a:p>
        </p:txBody>
      </p:sp>
      <p:sp>
        <p:nvSpPr>
          <p:cNvPr id="7" name="Rectangle 3">
            <a:extLst>
              <a:ext uri="{FF2B5EF4-FFF2-40B4-BE49-F238E27FC236}">
                <a16:creationId xmlns:a16="http://schemas.microsoft.com/office/drawing/2014/main" id="{739F63E4-E96C-7E88-14C2-19500713DD69}"/>
              </a:ext>
            </a:extLst>
          </p:cNvPr>
          <p:cNvSpPr>
            <a:spLocks noGrp="1" noChangeArrowheads="1"/>
          </p:cNvSpPr>
          <p:nvPr>
            <p:ph idx="10"/>
          </p:nvPr>
        </p:nvSpPr>
        <p:spPr bwMode="auto">
          <a:xfrm>
            <a:off x="3585411" y="757989"/>
            <a:ext cx="8518357" cy="56193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L="0" marR="0" lvl="0" indent="0" fontAlgn="base">
              <a:lnSpc>
                <a:spcPct val="140000"/>
              </a:lnSpc>
              <a:spcBef>
                <a:spcPct val="0"/>
              </a:spcBef>
              <a:spcAft>
                <a:spcPts val="600"/>
              </a:spcAft>
              <a:buClrTx/>
              <a:buSzTx/>
              <a:buFontTx/>
              <a:buChar char="•"/>
              <a:tabLst/>
            </a:pPr>
            <a:r>
              <a:rPr kumimoji="0" lang="en-US" altLang="en-US" sz="1200" b="1" i="0" u="none" strike="noStrike" cap="none" normalizeH="0" baseline="0" dirty="0">
                <a:ln>
                  <a:noFill/>
                </a:ln>
                <a:effectLst/>
                <a:latin typeface="Arial" panose="020B0604020202020204" pitchFamily="34" charset="0"/>
                <a:cs typeface="Arial" panose="020B0604020202020204" pitchFamily="34" charset="0"/>
              </a:rPr>
              <a:t>Define Your Goals</a:t>
            </a: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a:t>
            </a:r>
          </a:p>
          <a:p>
            <a:pPr marL="0" marR="0" lvl="0" indent="0" fontAlgn="base">
              <a:lnSpc>
                <a:spcPct val="140000"/>
              </a:lnSpc>
              <a:spcBef>
                <a:spcPct val="0"/>
              </a:spcBef>
              <a:spcAft>
                <a:spcPts val="600"/>
              </a:spcAft>
              <a:buClrTx/>
              <a:buSzTx/>
              <a:buFontTx/>
              <a:buChar char="•"/>
              <a:tabLst/>
            </a:pP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What barriers are preventing girls from accessing equal education or opportunities in your community?</a:t>
            </a:r>
          </a:p>
          <a:p>
            <a:pPr marL="0" marR="0" lvl="0" indent="0" fontAlgn="base">
              <a:lnSpc>
                <a:spcPct val="140000"/>
              </a:lnSpc>
              <a:spcBef>
                <a:spcPct val="0"/>
              </a:spcBef>
              <a:spcAft>
                <a:spcPts val="600"/>
              </a:spcAft>
              <a:buClrTx/>
              <a:buSzTx/>
              <a:buFontTx/>
              <a:buChar char="•"/>
              <a:tabLst/>
            </a:pP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Do you want to change school policies, improve access to resources, or shift attitudes toward girls’ education?</a:t>
            </a:r>
          </a:p>
          <a:p>
            <a:pPr marL="0" marR="0" lvl="0" indent="0" fontAlgn="base">
              <a:lnSpc>
                <a:spcPct val="140000"/>
              </a:lnSpc>
              <a:spcBef>
                <a:spcPct val="0"/>
              </a:spcBef>
              <a:spcAft>
                <a:spcPts val="600"/>
              </a:spcAft>
              <a:buClrTx/>
              <a:buSzTx/>
              <a:buFontTx/>
              <a:buChar char="•"/>
              <a:tabLst/>
            </a:pP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Set clear short-term goals (e.g., increasing girls' school attendance) and long-term goals (e.g., ensuring equal opportunities for girls in education and careers).</a:t>
            </a:r>
          </a:p>
          <a:p>
            <a:pPr marL="0" marR="0" lvl="0" indent="0" fontAlgn="base">
              <a:lnSpc>
                <a:spcPct val="140000"/>
              </a:lnSpc>
              <a:spcBef>
                <a:spcPct val="0"/>
              </a:spcBef>
              <a:spcAft>
                <a:spcPts val="600"/>
              </a:spcAft>
              <a:buClrTx/>
              <a:buSzTx/>
              <a:buFontTx/>
              <a:buChar char="•"/>
              <a:tabLst/>
            </a:pP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Identify what resources you already have and what skills you need to develop, such as public speaking, community outreach, or fundraising.</a:t>
            </a:r>
          </a:p>
          <a:p>
            <a:pPr marL="0" marR="0" lvl="0" indent="0" fontAlgn="base">
              <a:lnSpc>
                <a:spcPct val="140000"/>
              </a:lnSpc>
              <a:spcBef>
                <a:spcPct val="0"/>
              </a:spcBef>
              <a:spcAft>
                <a:spcPts val="600"/>
              </a:spcAft>
              <a:buClrTx/>
              <a:buSzTx/>
              <a:buFontTx/>
              <a:buChar char="•"/>
              <a:tabLst/>
            </a:pPr>
            <a:r>
              <a:rPr kumimoji="0" lang="en-US" altLang="en-US" sz="1200" b="1" i="0" u="none" strike="noStrike" cap="none" normalizeH="0" baseline="0" dirty="0">
                <a:ln>
                  <a:noFill/>
                </a:ln>
                <a:effectLst/>
                <a:latin typeface="Arial" panose="020B0604020202020204" pitchFamily="34" charset="0"/>
                <a:cs typeface="Arial" panose="020B0604020202020204" pitchFamily="34" charset="0"/>
              </a:rPr>
              <a:t>Understand Your Audience</a:t>
            </a: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a:t>
            </a:r>
          </a:p>
          <a:p>
            <a:pPr marL="0" marR="0" lvl="0" indent="0" fontAlgn="base">
              <a:lnSpc>
                <a:spcPct val="140000"/>
              </a:lnSpc>
              <a:spcBef>
                <a:spcPct val="0"/>
              </a:spcBef>
              <a:spcAft>
                <a:spcPts val="600"/>
              </a:spcAft>
              <a:buClrTx/>
              <a:buSzTx/>
              <a:buFontTx/>
              <a:buChar char="•"/>
              <a:tabLst/>
            </a:pP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Identify who can influence or benefit from the campaign, such as parents, teachers, school administrators, local officials, and community leaders.</a:t>
            </a:r>
          </a:p>
          <a:p>
            <a:pPr marL="0" marR="0" lvl="0" indent="0" fontAlgn="base">
              <a:lnSpc>
                <a:spcPct val="140000"/>
              </a:lnSpc>
              <a:spcBef>
                <a:spcPct val="0"/>
              </a:spcBef>
              <a:spcAft>
                <a:spcPts val="600"/>
              </a:spcAft>
              <a:buClrTx/>
              <a:buSzTx/>
              <a:buFontTx/>
              <a:buChar char="•"/>
              <a:tabLst/>
            </a:pP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Research how to communicate with them. Why should they support girls’ education? How will this benefit families and the community?</a:t>
            </a:r>
          </a:p>
          <a:p>
            <a:pPr marL="0" marR="0" lvl="0" indent="0" fontAlgn="base">
              <a:lnSpc>
                <a:spcPct val="140000"/>
              </a:lnSpc>
              <a:spcBef>
                <a:spcPct val="0"/>
              </a:spcBef>
              <a:spcAft>
                <a:spcPts val="600"/>
              </a:spcAft>
              <a:buClrTx/>
              <a:buSzTx/>
              <a:buFontTx/>
              <a:buChar char="•"/>
              <a:tabLst/>
            </a:pP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Understand your potential opposition. Are there cultural or societal beliefs that limit girls' access to education? What are these beliefs, and how can you address them?</a:t>
            </a:r>
          </a:p>
          <a:p>
            <a:pPr marL="0" marR="0" lvl="0" indent="0" fontAlgn="base">
              <a:lnSpc>
                <a:spcPct val="140000"/>
              </a:lnSpc>
              <a:spcBef>
                <a:spcPct val="0"/>
              </a:spcBef>
              <a:spcAft>
                <a:spcPts val="600"/>
              </a:spcAft>
              <a:buClrTx/>
              <a:buSzTx/>
              <a:buFontTx/>
              <a:buChar char="•"/>
              <a:tabLst/>
            </a:pPr>
            <a:r>
              <a:rPr kumimoji="0" lang="en-US" altLang="en-US" sz="1200" b="1" i="0" u="none" strike="noStrike" cap="none" normalizeH="0" baseline="0" dirty="0">
                <a:ln>
                  <a:noFill/>
                </a:ln>
                <a:effectLst/>
                <a:latin typeface="Arial" panose="020B0604020202020204" pitchFamily="34" charset="0"/>
                <a:cs typeface="Arial" panose="020B0604020202020204" pitchFamily="34" charset="0"/>
              </a:rPr>
              <a:t>Know the Facts</a:t>
            </a: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a:t>
            </a:r>
          </a:p>
          <a:p>
            <a:pPr marL="0" marR="0" lvl="0" indent="0" fontAlgn="base">
              <a:lnSpc>
                <a:spcPct val="140000"/>
              </a:lnSpc>
              <a:spcBef>
                <a:spcPct val="0"/>
              </a:spcBef>
              <a:spcAft>
                <a:spcPts val="600"/>
              </a:spcAft>
              <a:buClrTx/>
              <a:buSzTx/>
              <a:buFontTx/>
              <a:buChar char="•"/>
              <a:tabLst/>
            </a:pP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Collect key facts and statistics about the importance of girls’ education, its benefits for families and the community, and the current barriers girls face.</a:t>
            </a:r>
          </a:p>
          <a:p>
            <a:pPr marL="0" marR="0" lvl="0" indent="0" fontAlgn="base">
              <a:lnSpc>
                <a:spcPct val="140000"/>
              </a:lnSpc>
              <a:spcBef>
                <a:spcPct val="0"/>
              </a:spcBef>
              <a:spcAft>
                <a:spcPts val="600"/>
              </a:spcAft>
              <a:buClrTx/>
              <a:buSzTx/>
              <a:buFontTx/>
              <a:buChar char="•"/>
              <a:tabLst/>
            </a:pP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Focus on persuasive points: Why is it essential that girls have equal access to education? What are the long-term benefits for the community?</a:t>
            </a:r>
          </a:p>
          <a:p>
            <a:pPr marL="0" marR="0" lvl="0" indent="0" fontAlgn="base">
              <a:lnSpc>
                <a:spcPct val="140000"/>
              </a:lnSpc>
              <a:spcBef>
                <a:spcPct val="0"/>
              </a:spcBef>
              <a:spcAft>
                <a:spcPts val="600"/>
              </a:spcAft>
              <a:buClrTx/>
              <a:buSzTx/>
              <a:buFontTx/>
              <a:buNone/>
              <a:tabLst/>
            </a:pPr>
            <a:endParaRPr kumimoji="0" lang="en-US" altLang="en-US" sz="800" b="0" i="0" u="none" strike="noStrike" cap="none" normalizeH="0" baseline="0" dirty="0">
              <a:ln>
                <a:noFill/>
              </a:ln>
              <a:effectLst/>
            </a:endParaRPr>
          </a:p>
        </p:txBody>
      </p:sp>
      <p:grpSp>
        <p:nvGrpSpPr>
          <p:cNvPr id="21" name="Group 20">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22" name="Group 21">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23">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24">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Tree>
    <p:extLst>
      <p:ext uri="{BB962C8B-B14F-4D97-AF65-F5344CB8AC3E}">
        <p14:creationId xmlns:p14="http://schemas.microsoft.com/office/powerpoint/2010/main" val="1605171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056C-3245-5C32-0AA1-2C2945C2C4E1}"/>
              </a:ext>
            </a:extLst>
          </p:cNvPr>
          <p:cNvSpPr>
            <a:spLocks noGrp="1"/>
          </p:cNvSpPr>
          <p:nvPr>
            <p:ph type="title"/>
          </p:nvPr>
        </p:nvSpPr>
        <p:spPr>
          <a:xfrm>
            <a:off x="113931" y="2000285"/>
            <a:ext cx="3368843" cy="2483074"/>
          </a:xfrm>
        </p:spPr>
        <p:txBody>
          <a:bodyPr vert="horz" lIns="91440" tIns="45720" rIns="91440" bIns="45720" rtlCol="0" anchor="t" anchorCtr="0">
            <a:normAutofit/>
          </a:bodyPr>
          <a:lstStyle/>
          <a:p>
            <a:r>
              <a:rPr lang="en-US" sz="3200" kern="1200" cap="none" spc="0" baseline="0" dirty="0">
                <a:solidFill>
                  <a:schemeClr val="tx1"/>
                </a:solidFill>
                <a:latin typeface="+mj-lt"/>
                <a:ea typeface="+mj-ea"/>
                <a:cs typeface="+mj-cs"/>
              </a:rPr>
              <a:t>How do we Create advocacy Gender Equality?</a:t>
            </a:r>
          </a:p>
        </p:txBody>
      </p:sp>
      <p:sp>
        <p:nvSpPr>
          <p:cNvPr id="3" name="Rectangle 1">
            <a:extLst>
              <a:ext uri="{FF2B5EF4-FFF2-40B4-BE49-F238E27FC236}">
                <a16:creationId xmlns:a16="http://schemas.microsoft.com/office/drawing/2014/main" id="{BBE5F00F-F3C3-1675-12A3-808DD9C017FA}"/>
              </a:ext>
            </a:extLst>
          </p:cNvPr>
          <p:cNvSpPr>
            <a:spLocks noGrp="1" noChangeArrowheads="1"/>
          </p:cNvSpPr>
          <p:nvPr>
            <p:ph idx="10"/>
          </p:nvPr>
        </p:nvSpPr>
        <p:spPr bwMode="auto">
          <a:xfrm>
            <a:off x="3228392" y="428178"/>
            <a:ext cx="864014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Shape Your Message</a:t>
            </a:r>
            <a:r>
              <a:rPr kumimoji="0" lang="en-US" altLang="en-US" sz="1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Be clear and specific about what you are advocating for: equal access to education for girls, changes in school policy, or increased funding for girls’ educational programs.</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Keep your message positive and focused on how it benefits both girls and the entire community.</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Use both stories (e.g., personal experiences of girls) and facts to highlight why this issue matters.</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Build Support</a:t>
            </a:r>
            <a:r>
              <a:rPr kumimoji="0" lang="en-US" altLang="en-US" sz="1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Reach out to parents, teachers, local community groups, and organizations that work for children’s rights or gender equality.</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Form partnerships with community leaders, women’s organizations, and local influencers who can amplify your message.</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Identify the best way to spread the word: school meetings, parent-teacher events, or social media campaigns.</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Raise Public Awareness</a:t>
            </a:r>
            <a:r>
              <a:rPr kumimoji="0" lang="en-US" altLang="en-US" sz="1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err="1">
                <a:ln>
                  <a:noFill/>
                </a:ln>
                <a:solidFill>
                  <a:schemeClr val="tx1"/>
                </a:solidFill>
                <a:effectLst/>
                <a:latin typeface="Arial" panose="020B0604020202020204" pitchFamily="34" charset="0"/>
              </a:rPr>
              <a:t>Organise</a:t>
            </a:r>
            <a:r>
              <a:rPr kumimoji="0" lang="en-US" altLang="en-US" sz="1200" b="0" i="0" u="none" strike="noStrike" cap="none" normalizeH="0" baseline="0" dirty="0">
                <a:ln>
                  <a:noFill/>
                </a:ln>
                <a:solidFill>
                  <a:schemeClr val="tx1"/>
                </a:solidFill>
                <a:effectLst/>
                <a:latin typeface="Arial" panose="020B0604020202020204" pitchFamily="34" charset="0"/>
              </a:rPr>
              <a:t> events like school workshops, community discussions, or girls' leadership clubs to raise awareness about the importance of girls' education.</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Use creative methods such as posters, social media campaigns, local festivals, or performances by girls to highlight the issue.</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Create slogans or hashtags that support girls’ rights to education, making your campaign more visible.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199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056C-3245-5C32-0AA1-2C2945C2C4E1}"/>
              </a:ext>
            </a:extLst>
          </p:cNvPr>
          <p:cNvSpPr>
            <a:spLocks noGrp="1"/>
          </p:cNvSpPr>
          <p:nvPr>
            <p:ph type="title"/>
          </p:nvPr>
        </p:nvSpPr>
        <p:spPr>
          <a:xfrm>
            <a:off x="113931" y="2000285"/>
            <a:ext cx="3368843" cy="2483074"/>
          </a:xfrm>
        </p:spPr>
        <p:txBody>
          <a:bodyPr vert="horz" lIns="91440" tIns="45720" rIns="91440" bIns="45720" rtlCol="0" anchor="t" anchorCtr="0">
            <a:normAutofit/>
          </a:bodyPr>
          <a:lstStyle/>
          <a:p>
            <a:r>
              <a:rPr lang="en-US" sz="3200" kern="1200" cap="none" spc="0" baseline="0" dirty="0">
                <a:solidFill>
                  <a:schemeClr val="tx1"/>
                </a:solidFill>
                <a:latin typeface="+mj-lt"/>
                <a:ea typeface="+mj-ea"/>
                <a:cs typeface="+mj-cs"/>
              </a:rPr>
              <a:t>How do we Create advocacy Gender Equality?</a:t>
            </a:r>
          </a:p>
        </p:txBody>
      </p:sp>
      <p:sp>
        <p:nvSpPr>
          <p:cNvPr id="5" name="Rectangle 2">
            <a:extLst>
              <a:ext uri="{FF2B5EF4-FFF2-40B4-BE49-F238E27FC236}">
                <a16:creationId xmlns:a16="http://schemas.microsoft.com/office/drawing/2014/main" id="{78ECFF06-2941-6155-F554-42A5E2F9DBDD}"/>
              </a:ext>
            </a:extLst>
          </p:cNvPr>
          <p:cNvSpPr>
            <a:spLocks noGrp="1" noChangeArrowheads="1"/>
          </p:cNvSpPr>
          <p:nvPr>
            <p:ph idx="10"/>
          </p:nvPr>
        </p:nvSpPr>
        <p:spPr bwMode="auto">
          <a:xfrm>
            <a:off x="3657601" y="532493"/>
            <a:ext cx="834156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Understand the Political Process</a:t>
            </a:r>
            <a:r>
              <a:rPr kumimoji="0" lang="en-US" altLang="en-US" sz="1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Identify key decision-makers who have the power to improve girls’ education (e.g., school boards, local government officials, education ministry representatives).</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Plan meetings with these decision-makers, present your goals, and bring evidence of community support.</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Gather petitions or organize letter-writing campaigns to show public backing for girls’ education.</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Use the Media</a:t>
            </a:r>
            <a:r>
              <a:rPr kumimoji="0" lang="en-US" altLang="en-US" sz="1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Contact local media outlets (radio, newspapers, TV) to spread your campaign’s message.</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Share real stories of girls who have overcome challenges to receive an education and how it impacted their lives.</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Localize the issue: explain why investing in girls’ education is critical for the community’s future.</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Create an Action Plan</a:t>
            </a:r>
            <a:r>
              <a:rPr kumimoji="0" lang="en-US" altLang="en-US" sz="1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Outline clear steps for your campaign, such as raising awareness, building community support, meeting with officials, and advocating for policy changes.</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Assign responsibilities and create a timeline for each task.</a:t>
            </a:r>
          </a:p>
          <a:p>
            <a:pPr marL="0" marR="0" lvl="0" indent="0" algn="l" defTabSz="914400" rtl="0" eaLnBrk="0" fontAlgn="base" latinLnBrk="0" hangingPunct="0">
              <a:lnSpc>
                <a:spcPct val="150000"/>
              </a:lnSpc>
              <a:spcBef>
                <a:spcPct val="0"/>
              </a:spcBef>
              <a:spcAft>
                <a:spcPts val="60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Celebrate short-term successes (e.g., gaining community support or media attention) and keep pushing toward the long-term goal of equal opportunities for girls in education.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2094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22B7-97A2-3E6E-CBC6-561137349BBA}"/>
              </a:ext>
            </a:extLst>
          </p:cNvPr>
          <p:cNvSpPr>
            <a:spLocks noGrp="1"/>
          </p:cNvSpPr>
          <p:nvPr>
            <p:ph type="title"/>
          </p:nvPr>
        </p:nvSpPr>
        <p:spPr/>
        <p:txBody>
          <a:bodyPr/>
          <a:lstStyle/>
          <a:p>
            <a:r>
              <a:rPr lang="en-GB" dirty="0"/>
              <a:t>Develop your own advocacy plan!</a:t>
            </a:r>
            <a:endParaRPr lang="en-US" dirty="0"/>
          </a:p>
        </p:txBody>
      </p:sp>
      <p:sp>
        <p:nvSpPr>
          <p:cNvPr id="3" name="Content Placeholder 2">
            <a:extLst>
              <a:ext uri="{FF2B5EF4-FFF2-40B4-BE49-F238E27FC236}">
                <a16:creationId xmlns:a16="http://schemas.microsoft.com/office/drawing/2014/main" id="{4880D8AF-6AA8-C414-63C6-82975EA2B33A}"/>
              </a:ext>
            </a:extLst>
          </p:cNvPr>
          <p:cNvSpPr>
            <a:spLocks noGrp="1"/>
          </p:cNvSpPr>
          <p:nvPr>
            <p:ph idx="10"/>
          </p:nvPr>
        </p:nvSpPr>
        <p:spPr>
          <a:xfrm>
            <a:off x="568163" y="1997132"/>
            <a:ext cx="10721878" cy="4232218"/>
          </a:xfrm>
        </p:spPr>
        <p:txBody>
          <a:bodyPr>
            <a:normAutofit fontScale="85000" lnSpcReduction="10000"/>
          </a:bodyPr>
          <a:lstStyle/>
          <a:p>
            <a:r>
              <a:rPr lang="en-US" b="1" dirty="0"/>
              <a:t>Scenario: Advocating for Gender Equality in School Leadership Positions in Vietnam</a:t>
            </a:r>
          </a:p>
          <a:p>
            <a:r>
              <a:rPr lang="en-US" b="1" dirty="0"/>
              <a:t>Background:</a:t>
            </a:r>
          </a:p>
          <a:p>
            <a:r>
              <a:rPr lang="en-US" dirty="0"/>
              <a:t>In a rural district of Vietnam, a recent survey showed that while more than 60% of the teaching staff in local schools are women, only 10% of school leadership positions (principals, vice-principals, heads of departments) are held by women. Most leadership roles are traditionally filled by men, despite the majority of teachers being female. This is partly due to societal expectations, gender norms, and the belief that women are better suited for nurturing roles, while men are seen as better leaders.</a:t>
            </a:r>
          </a:p>
          <a:p>
            <a:r>
              <a:rPr lang="en-US" dirty="0"/>
              <a:t>Additionally, female teachers report facing more barriers when seeking leadership roles, including the balancing of family responsibilities, a lack of mentorship, and fewer professional development opportunities compared to their male counterparts. These challenges are compounded by a lack of policies promoting gender equality in leadership at the school level.</a:t>
            </a:r>
          </a:p>
          <a:p>
            <a:r>
              <a:rPr lang="en-US" dirty="0"/>
              <a:t>A group of teachers has decided that the imbalance in leadership representation needs to change, and they want to advocate for more equal opportunities for women to become school leaders.</a:t>
            </a:r>
          </a:p>
          <a:p>
            <a:endParaRPr lang="en-US" dirty="0"/>
          </a:p>
        </p:txBody>
      </p:sp>
    </p:spTree>
    <p:extLst>
      <p:ext uri="{BB962C8B-B14F-4D97-AF65-F5344CB8AC3E}">
        <p14:creationId xmlns:p14="http://schemas.microsoft.com/office/powerpoint/2010/main" val="277590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5A52-EB72-8381-9004-15EFA08A1549}"/>
              </a:ext>
            </a:extLst>
          </p:cNvPr>
          <p:cNvSpPr>
            <a:spLocks noGrp="1"/>
          </p:cNvSpPr>
          <p:nvPr>
            <p:ph type="title"/>
          </p:nvPr>
        </p:nvSpPr>
        <p:spPr>
          <a:xfrm>
            <a:off x="313765" y="395289"/>
            <a:ext cx="11263873" cy="1189806"/>
          </a:xfrm>
        </p:spPr>
        <p:txBody>
          <a:bodyPr/>
          <a:lstStyle/>
          <a:p>
            <a:pPr algn="ctr"/>
            <a:r>
              <a:rPr lang="en-GB" dirty="0"/>
              <a:t> 1. Gender Biased Language</a:t>
            </a:r>
            <a:endParaRPr lang="en-US" dirty="0"/>
          </a:p>
        </p:txBody>
      </p:sp>
      <p:sp>
        <p:nvSpPr>
          <p:cNvPr id="3" name="Content Placeholder 2">
            <a:extLst>
              <a:ext uri="{FF2B5EF4-FFF2-40B4-BE49-F238E27FC236}">
                <a16:creationId xmlns:a16="http://schemas.microsoft.com/office/drawing/2014/main" id="{66377FFE-5575-F589-0B25-1907543616B3}"/>
              </a:ext>
            </a:extLst>
          </p:cNvPr>
          <p:cNvSpPr>
            <a:spLocks noGrp="1"/>
          </p:cNvSpPr>
          <p:nvPr>
            <p:ph sz="half" idx="1"/>
          </p:nvPr>
        </p:nvSpPr>
        <p:spPr>
          <a:xfrm>
            <a:off x="663213" y="1880422"/>
            <a:ext cx="4498334" cy="3678167"/>
          </a:xfrm>
        </p:spPr>
        <p:txBody>
          <a:bodyPr>
            <a:normAutofit/>
          </a:bodyPr>
          <a:lstStyle/>
          <a:p>
            <a:pPr algn="l"/>
            <a:r>
              <a:rPr lang="en-US" sz="1600" b="0" i="0" u="none" strike="noStrike" baseline="0" dirty="0">
                <a:solidFill>
                  <a:srgbClr val="271E31"/>
                </a:solidFill>
                <a:latin typeface="QuattrocentoSans"/>
              </a:rPr>
              <a:t>Verbal Communication: </a:t>
            </a:r>
          </a:p>
          <a:p>
            <a:pPr algn="l"/>
            <a:r>
              <a:rPr lang="en-US" sz="1600" kern="100" dirty="0">
                <a:solidFill>
                  <a:srgbClr val="271E31"/>
                </a:solidFill>
                <a:effectLst/>
                <a:latin typeface="QuattrocentoSans"/>
                <a:ea typeface="Aptos" panose="020B0004020202020204" pitchFamily="34" charset="0"/>
                <a:cs typeface="Times New Roman" panose="02020603050405020304" pitchFamily="18" charset="0"/>
              </a:rPr>
              <a:t>T</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eachers might discourage girls from taking science</a:t>
            </a:r>
            <a:r>
              <a:rPr lang="en-US" sz="1600" kern="100" dirty="0">
                <a:latin typeface="Aptos" panose="020B0004020202020204" pitchFamily="34" charset="0"/>
                <a:ea typeface="Aptos" panose="020B0004020202020204" pitchFamily="34" charset="0"/>
                <a:cs typeface="Times New Roman" panose="02020603050405020304" pitchFamily="18" charset="0"/>
              </a:rPr>
              <a:t>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by telling them that such subjects are for boys or are too difficult for girls.</a:t>
            </a:r>
          </a:p>
          <a:p>
            <a:pPr algn="l"/>
            <a:r>
              <a:rPr lang="en-US" sz="1600" b="1" kern="100" dirty="0">
                <a:effectLst/>
                <a:latin typeface="Aptos" panose="020B0004020202020204" pitchFamily="34" charset="0"/>
                <a:ea typeface="Aptos" panose="020B0004020202020204" pitchFamily="34" charset="0"/>
                <a:cs typeface="Times New Roman" panose="02020603050405020304" pitchFamily="18" charset="0"/>
              </a:rPr>
              <a:t>If a boy student cries or expresses vulnerable emotions, a teacher might tell him to stop </a:t>
            </a:r>
            <a:r>
              <a:rPr lang="en-US" sz="1600" b="1" dirty="0">
                <a:effectLst/>
                <a:latin typeface="Aptos" panose="020B0004020202020204" pitchFamily="34" charset="0"/>
                <a:ea typeface="Aptos" panose="020B0004020202020204" pitchFamily="34" charset="0"/>
                <a:cs typeface="Times New Roman" panose="02020603050405020304" pitchFamily="18" charset="0"/>
              </a:rPr>
              <a:t>acting like a girl</a:t>
            </a:r>
            <a:endParaRPr lang="en-US" sz="1600" dirty="0">
              <a:solidFill>
                <a:srgbClr val="271E31"/>
              </a:solidFill>
              <a:latin typeface="QuattrocentoSans"/>
            </a:endParaRPr>
          </a:p>
        </p:txBody>
      </p:sp>
      <p:sp>
        <p:nvSpPr>
          <p:cNvPr id="4" name="Content Placeholder 3">
            <a:extLst>
              <a:ext uri="{FF2B5EF4-FFF2-40B4-BE49-F238E27FC236}">
                <a16:creationId xmlns:a16="http://schemas.microsoft.com/office/drawing/2014/main" id="{4F5F9818-7589-51E7-9F61-CDE1B7A6B271}"/>
              </a:ext>
            </a:extLst>
          </p:cNvPr>
          <p:cNvSpPr>
            <a:spLocks noGrp="1"/>
          </p:cNvSpPr>
          <p:nvPr>
            <p:ph sz="half" idx="13"/>
          </p:nvPr>
        </p:nvSpPr>
        <p:spPr>
          <a:xfrm>
            <a:off x="6671038" y="1880422"/>
            <a:ext cx="4857750" cy="4232275"/>
          </a:xfrm>
        </p:spPr>
        <p:txBody>
          <a:bodyPr>
            <a:normAutofit/>
          </a:bodyPr>
          <a:lstStyle/>
          <a:p>
            <a:r>
              <a:rPr lang="en-GB" sz="1600" dirty="0"/>
              <a:t>Nonverbal communication: </a:t>
            </a:r>
          </a:p>
          <a:p>
            <a:endParaRPr lang="en-GB" sz="1600" dirty="0"/>
          </a:p>
          <a:p>
            <a:pPr marL="285750" marR="0" indent="-285750">
              <a:lnSpc>
                <a:spcPct val="107000"/>
              </a:lnSpc>
              <a:spcBef>
                <a:spcPts val="0"/>
              </a:spcBef>
              <a:spcAft>
                <a:spcPts val="800"/>
              </a:spcAft>
              <a:buFont typeface="Arial" panose="020B0604020202020204" pitchFamily="34" charset="0"/>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rolling one’s eyes</a:t>
            </a:r>
          </a:p>
          <a:p>
            <a:pPr marL="285750" marR="0" indent="-285750">
              <a:lnSpc>
                <a:spcPct val="107000"/>
              </a:lnSpc>
              <a:spcBef>
                <a:spcPts val="0"/>
              </a:spcBef>
              <a:spcAft>
                <a:spcPts val="800"/>
              </a:spcAft>
              <a:buFont typeface="Arial" panose="020B0604020202020204" pitchFamily="34" charset="0"/>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raising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eyebrows or smirking at a response or question that a girl might share</a:t>
            </a:r>
          </a:p>
          <a:p>
            <a:pPr marL="285750" marR="0" indent="-285750">
              <a:lnSpc>
                <a:spcPct val="107000"/>
              </a:lnSpc>
              <a:spcBef>
                <a:spcPts val="0"/>
              </a:spcBef>
              <a:spcAft>
                <a:spcPts val="800"/>
              </a:spcAft>
              <a:buFont typeface="Arial" panose="020B0604020202020204" pitchFamily="34" charset="0"/>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winking, touching, brushing, grabbing and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other physical moves may be covertly or overtly sexual</a:t>
            </a:r>
            <a:endParaRPr lang="en-US" sz="1600" dirty="0"/>
          </a:p>
        </p:txBody>
      </p:sp>
    </p:spTree>
    <p:extLst>
      <p:ext uri="{BB962C8B-B14F-4D97-AF65-F5344CB8AC3E}">
        <p14:creationId xmlns:p14="http://schemas.microsoft.com/office/powerpoint/2010/main" val="328461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4EB14-A38C-13D3-3BC2-DC69603252A7}"/>
              </a:ext>
            </a:extLst>
          </p:cNvPr>
          <p:cNvSpPr>
            <a:spLocks noGrp="1"/>
          </p:cNvSpPr>
          <p:nvPr>
            <p:ph type="title"/>
          </p:nvPr>
        </p:nvSpPr>
        <p:spPr>
          <a:xfrm>
            <a:off x="4785859" y="59504"/>
            <a:ext cx="6317998" cy="1120439"/>
          </a:xfrm>
        </p:spPr>
        <p:txBody>
          <a:bodyPr vert="horz" wrap="square" lIns="91440" tIns="45720" rIns="91440" bIns="45720" rtlCol="0" anchor="b" anchorCtr="0">
            <a:normAutofit/>
          </a:bodyPr>
          <a:lstStyle/>
          <a:p>
            <a:r>
              <a:rPr lang="en-US" sz="3200" kern="1200" cap="none" spc="0" baseline="0" dirty="0">
                <a:solidFill>
                  <a:schemeClr val="tx1"/>
                </a:solidFill>
                <a:latin typeface="+mj-lt"/>
                <a:ea typeface="+mj-ea"/>
                <a:cs typeface="+mj-cs"/>
              </a:rPr>
              <a:t>Is Doing like a girl bad thing?</a:t>
            </a:r>
          </a:p>
        </p:txBody>
      </p:sp>
      <p:pic>
        <p:nvPicPr>
          <p:cNvPr id="29" name="Picture 28">
            <a:extLst>
              <a:ext uri="{FF2B5EF4-FFF2-40B4-BE49-F238E27FC236}">
                <a16:creationId xmlns:a16="http://schemas.microsoft.com/office/drawing/2014/main" id="{82C6D9BD-3828-62C4-89ED-400AEDE32386}"/>
              </a:ext>
            </a:extLst>
          </p:cNvPr>
          <p:cNvPicPr>
            <a:picLocks noChangeAspect="1"/>
          </p:cNvPicPr>
          <p:nvPr/>
        </p:nvPicPr>
        <p:blipFill>
          <a:blip r:embed="rId2"/>
          <a:srcRect l="46404" r="21904"/>
          <a:stretch/>
        </p:blipFill>
        <p:spPr>
          <a:xfrm>
            <a:off x="20" y="10"/>
            <a:ext cx="3863955" cy="6857989"/>
          </a:xfrm>
          <a:prstGeom prst="rect">
            <a:avLst/>
          </a:prstGeom>
        </p:spPr>
      </p:pic>
      <p:cxnSp>
        <p:nvCxnSpPr>
          <p:cNvPr id="35" name="Straight Connector 34">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5977AC7-EE83-95A6-BB99-8FFF82CA9407}"/>
              </a:ext>
            </a:extLst>
          </p:cNvPr>
          <p:cNvSpPr txBox="1"/>
          <p:nvPr/>
        </p:nvSpPr>
        <p:spPr>
          <a:xfrm>
            <a:off x="4313383" y="1320800"/>
            <a:ext cx="7693890" cy="4959927"/>
          </a:xfrm>
          <a:prstGeom prst="rect">
            <a:avLst/>
          </a:prstGeom>
        </p:spPr>
        <p:txBody>
          <a:bodyPr vert="horz" lIns="91440" tIns="45720" rIns="91440" bIns="45720" rtlCol="0">
            <a:normAutofit fontScale="47500" lnSpcReduction="20000"/>
          </a:bodyPr>
          <a:lstStyle/>
          <a:p>
            <a:pPr>
              <a:lnSpc>
                <a:spcPct val="140000"/>
              </a:lnSpc>
              <a:spcAft>
                <a:spcPts val="600"/>
              </a:spcAft>
            </a:pPr>
            <a:r>
              <a:rPr lang="en-US" sz="2200" spc="50" dirty="0">
                <a:solidFill>
                  <a:schemeClr val="tx1">
                    <a:alpha val="60000"/>
                  </a:schemeClr>
                </a:solidFill>
              </a:rPr>
              <a:t>Promote Positive Reinforcement: Show students how "like a girl" can be empowering by celebrating accomplishments of women and girls in various fields (e.g., science, athletics, leadership).</a:t>
            </a:r>
          </a:p>
          <a:p>
            <a:pPr>
              <a:lnSpc>
                <a:spcPct val="140000"/>
              </a:lnSpc>
              <a:spcAft>
                <a:spcPts val="600"/>
              </a:spcAft>
            </a:pPr>
            <a:endParaRPr lang="en-US" sz="2200" spc="50" dirty="0">
              <a:solidFill>
                <a:schemeClr val="tx1">
                  <a:alpha val="60000"/>
                </a:schemeClr>
              </a:solidFill>
            </a:endParaRPr>
          </a:p>
          <a:p>
            <a:pPr>
              <a:lnSpc>
                <a:spcPct val="140000"/>
              </a:lnSpc>
              <a:spcAft>
                <a:spcPts val="600"/>
              </a:spcAft>
            </a:pPr>
            <a:r>
              <a:rPr lang="en-US" sz="2200" b="1" spc="50" dirty="0">
                <a:solidFill>
                  <a:schemeClr val="tx1">
                    <a:alpha val="60000"/>
                  </a:schemeClr>
                </a:solidFill>
              </a:rPr>
              <a:t>Professor </a:t>
            </a:r>
            <a:r>
              <a:rPr lang="en-US" sz="2200" b="1" spc="50" dirty="0" err="1">
                <a:solidFill>
                  <a:schemeClr val="tx1">
                    <a:alpha val="60000"/>
                  </a:schemeClr>
                </a:solidFill>
              </a:rPr>
              <a:t>Nguyễn</a:t>
            </a:r>
            <a:r>
              <a:rPr lang="en-US" sz="2200" b="1" spc="50" dirty="0">
                <a:solidFill>
                  <a:schemeClr val="tx1">
                    <a:alpha val="60000"/>
                  </a:schemeClr>
                </a:solidFill>
              </a:rPr>
              <a:t> </a:t>
            </a:r>
            <a:r>
              <a:rPr lang="en-US" sz="2200" b="1" spc="50" dirty="0" err="1">
                <a:solidFill>
                  <a:schemeClr val="tx1">
                    <a:alpha val="60000"/>
                  </a:schemeClr>
                </a:solidFill>
              </a:rPr>
              <a:t>Thị</a:t>
            </a:r>
            <a:r>
              <a:rPr lang="en-US" sz="2200" b="1" spc="50" dirty="0">
                <a:solidFill>
                  <a:schemeClr val="tx1">
                    <a:alpha val="60000"/>
                  </a:schemeClr>
                </a:solidFill>
              </a:rPr>
              <a:t> Kim Thanh</a:t>
            </a:r>
          </a:p>
          <a:p>
            <a:pPr>
              <a:lnSpc>
                <a:spcPct val="140000"/>
              </a:lnSpc>
              <a:spcAft>
                <a:spcPts val="600"/>
              </a:spcAft>
              <a:buFont typeface="Arial" panose="020B0604020202020204" pitchFamily="34" charset="0"/>
              <a:buChar char="•"/>
            </a:pPr>
            <a:r>
              <a:rPr lang="en-US" sz="2200" b="1" spc="50" dirty="0">
                <a:solidFill>
                  <a:schemeClr val="tx1">
                    <a:alpha val="60000"/>
                  </a:schemeClr>
                </a:solidFill>
              </a:rPr>
              <a:t>Accomplishments</a:t>
            </a:r>
            <a:r>
              <a:rPr lang="en-US" sz="2200" spc="50" dirty="0">
                <a:solidFill>
                  <a:schemeClr val="tx1">
                    <a:alpha val="60000"/>
                  </a:schemeClr>
                </a:solidFill>
              </a:rPr>
              <a:t>: She is an award-winning physicist and nanotechnology expert, recognized for her pioneering research in magnetic nanoparticles for biomedical applications, including cancer treatment. She has received numerous international accolades, including the Rosalind Franklin Medal and Prize in Physical Sciences.</a:t>
            </a:r>
          </a:p>
          <a:p>
            <a:pPr>
              <a:lnSpc>
                <a:spcPct val="140000"/>
              </a:lnSpc>
              <a:spcAft>
                <a:spcPts val="600"/>
              </a:spcAft>
              <a:buFont typeface="Arial" panose="020B0604020202020204" pitchFamily="34" charset="0"/>
              <a:buChar char="•"/>
            </a:pPr>
            <a:r>
              <a:rPr lang="en-US" sz="2200" b="1" spc="50" dirty="0">
                <a:solidFill>
                  <a:schemeClr val="tx1">
                    <a:alpha val="60000"/>
                  </a:schemeClr>
                </a:solidFill>
              </a:rPr>
              <a:t>Why</a:t>
            </a:r>
            <a:r>
              <a:rPr lang="en-US" sz="2200" spc="50" dirty="0">
                <a:solidFill>
                  <a:schemeClr val="tx1">
                    <a:alpha val="60000"/>
                  </a:schemeClr>
                </a:solidFill>
              </a:rPr>
              <a:t>: Professor Thanh’s groundbreaking work in science and technology showcases intelligence, innovation, and leadership in a traditionally male-dominated field. She serves as a powerful example of how women can excel in STEM, helping to challenge stereotypes about gender and scientific ability.</a:t>
            </a:r>
          </a:p>
          <a:p>
            <a:pPr>
              <a:lnSpc>
                <a:spcPct val="140000"/>
              </a:lnSpc>
              <a:spcAft>
                <a:spcPts val="600"/>
              </a:spcAft>
            </a:pPr>
            <a:endParaRPr lang="en-US" sz="2200" spc="50" dirty="0">
              <a:solidFill>
                <a:schemeClr val="tx1">
                  <a:alpha val="60000"/>
                </a:schemeClr>
              </a:solidFill>
            </a:endParaRPr>
          </a:p>
          <a:p>
            <a:pPr>
              <a:lnSpc>
                <a:spcPct val="140000"/>
              </a:lnSpc>
              <a:spcAft>
                <a:spcPts val="600"/>
              </a:spcAft>
            </a:pPr>
            <a:endParaRPr lang="en-US" sz="2200" spc="50" dirty="0">
              <a:solidFill>
                <a:schemeClr val="tx1">
                  <a:alpha val="60000"/>
                </a:schemeClr>
              </a:solidFill>
            </a:endParaRPr>
          </a:p>
          <a:p>
            <a:pPr>
              <a:lnSpc>
                <a:spcPct val="140000"/>
              </a:lnSpc>
              <a:spcAft>
                <a:spcPts val="600"/>
              </a:spcAft>
            </a:pPr>
            <a:r>
              <a:rPr lang="en-US" sz="2200" b="1" spc="50" dirty="0" err="1">
                <a:solidFill>
                  <a:schemeClr val="tx1">
                    <a:alpha val="60000"/>
                  </a:schemeClr>
                </a:solidFill>
              </a:rPr>
              <a:t>Nguyễn</a:t>
            </a:r>
            <a:r>
              <a:rPr lang="en-US" sz="2200" b="1" spc="50" dirty="0">
                <a:solidFill>
                  <a:schemeClr val="tx1">
                    <a:alpha val="60000"/>
                  </a:schemeClr>
                </a:solidFill>
              </a:rPr>
              <a:t> </a:t>
            </a:r>
            <a:r>
              <a:rPr lang="en-US" sz="2200" b="1" spc="50" dirty="0" err="1">
                <a:solidFill>
                  <a:schemeClr val="tx1">
                    <a:alpha val="60000"/>
                  </a:schemeClr>
                </a:solidFill>
              </a:rPr>
              <a:t>Thị</a:t>
            </a:r>
            <a:r>
              <a:rPr lang="en-US" sz="2200" b="1" spc="50" dirty="0">
                <a:solidFill>
                  <a:schemeClr val="tx1">
                    <a:alpha val="60000"/>
                  </a:schemeClr>
                </a:solidFill>
              </a:rPr>
              <a:t> </a:t>
            </a:r>
            <a:r>
              <a:rPr lang="en-US" sz="2200" b="1" spc="50" dirty="0" err="1">
                <a:solidFill>
                  <a:schemeClr val="tx1">
                    <a:alpha val="60000"/>
                  </a:schemeClr>
                </a:solidFill>
              </a:rPr>
              <a:t>Phương</a:t>
            </a:r>
            <a:r>
              <a:rPr lang="en-US" sz="2200" b="1" spc="50" dirty="0">
                <a:solidFill>
                  <a:schemeClr val="tx1">
                    <a:alpha val="60000"/>
                  </a:schemeClr>
                </a:solidFill>
              </a:rPr>
              <a:t> </a:t>
            </a:r>
            <a:r>
              <a:rPr lang="en-US" sz="2200" b="1" spc="50" dirty="0" err="1">
                <a:solidFill>
                  <a:schemeClr val="tx1">
                    <a:alpha val="60000"/>
                  </a:schemeClr>
                </a:solidFill>
              </a:rPr>
              <a:t>Thảo</a:t>
            </a:r>
            <a:endParaRPr lang="en-US" sz="2200" b="1" spc="50" dirty="0">
              <a:solidFill>
                <a:schemeClr val="tx1">
                  <a:alpha val="60000"/>
                </a:schemeClr>
              </a:solidFill>
            </a:endParaRPr>
          </a:p>
          <a:p>
            <a:pPr>
              <a:lnSpc>
                <a:spcPct val="140000"/>
              </a:lnSpc>
              <a:spcAft>
                <a:spcPts val="600"/>
              </a:spcAft>
              <a:buFont typeface="Arial" panose="020B0604020202020204" pitchFamily="34" charset="0"/>
              <a:buChar char="•"/>
            </a:pPr>
            <a:r>
              <a:rPr lang="en-US" sz="2200" b="1" spc="50" dirty="0">
                <a:solidFill>
                  <a:schemeClr val="tx1">
                    <a:alpha val="60000"/>
                  </a:schemeClr>
                </a:solidFill>
              </a:rPr>
              <a:t>Accomplishments</a:t>
            </a:r>
            <a:r>
              <a:rPr lang="en-US" sz="2200" spc="50" dirty="0">
                <a:solidFill>
                  <a:schemeClr val="tx1">
                    <a:alpha val="60000"/>
                  </a:schemeClr>
                </a:solidFill>
              </a:rPr>
              <a:t>: The CEO of VietJet Air and Vietnam's first self-made female billionaire.</a:t>
            </a:r>
          </a:p>
          <a:p>
            <a:pPr>
              <a:lnSpc>
                <a:spcPct val="140000"/>
              </a:lnSpc>
              <a:spcAft>
                <a:spcPts val="600"/>
              </a:spcAft>
              <a:buFont typeface="Arial" panose="020B0604020202020204" pitchFamily="34" charset="0"/>
              <a:buChar char="•"/>
            </a:pPr>
            <a:r>
              <a:rPr lang="en-US" sz="2200" b="1" spc="50" dirty="0">
                <a:solidFill>
                  <a:schemeClr val="tx1">
                    <a:alpha val="60000"/>
                  </a:schemeClr>
                </a:solidFill>
              </a:rPr>
              <a:t>Why</a:t>
            </a:r>
            <a:r>
              <a:rPr lang="en-US" sz="2200" spc="50" dirty="0">
                <a:solidFill>
                  <a:schemeClr val="tx1">
                    <a:alpha val="60000"/>
                  </a:schemeClr>
                </a:solidFill>
              </a:rPr>
              <a:t>: Her entrepreneurial success can represent intelligence, innovation, and breaking gender norms in business.</a:t>
            </a:r>
          </a:p>
          <a:p>
            <a:pPr>
              <a:lnSpc>
                <a:spcPct val="140000"/>
              </a:lnSpc>
              <a:spcAft>
                <a:spcPts val="600"/>
              </a:spcAft>
            </a:pPr>
            <a:endParaRPr lang="en-US" sz="500" spc="50" dirty="0">
              <a:solidFill>
                <a:schemeClr val="tx1">
                  <a:alpha val="60000"/>
                </a:schemeClr>
              </a:solidFill>
            </a:endParaRPr>
          </a:p>
          <a:p>
            <a:pPr>
              <a:lnSpc>
                <a:spcPct val="140000"/>
              </a:lnSpc>
              <a:spcAft>
                <a:spcPts val="600"/>
              </a:spcAft>
            </a:pPr>
            <a:endParaRPr lang="en-US" sz="500" spc="50" dirty="0">
              <a:solidFill>
                <a:schemeClr val="tx1">
                  <a:alpha val="60000"/>
                </a:schemeClr>
              </a:solidFill>
            </a:endParaRPr>
          </a:p>
          <a:p>
            <a:pPr>
              <a:lnSpc>
                <a:spcPct val="140000"/>
              </a:lnSpc>
              <a:spcAft>
                <a:spcPts val="600"/>
              </a:spcAft>
            </a:pPr>
            <a:endParaRPr lang="en-US" sz="500" spc="50" dirty="0">
              <a:solidFill>
                <a:schemeClr val="tx1">
                  <a:alpha val="60000"/>
                </a:schemeClr>
              </a:solidFill>
            </a:endParaRPr>
          </a:p>
          <a:p>
            <a:pPr>
              <a:lnSpc>
                <a:spcPct val="140000"/>
              </a:lnSpc>
              <a:spcAft>
                <a:spcPts val="600"/>
              </a:spcAft>
            </a:pPr>
            <a:endParaRPr lang="en-US" sz="500" spc="50" dirty="0">
              <a:solidFill>
                <a:schemeClr val="tx1">
                  <a:alpha val="60000"/>
                </a:schemeClr>
              </a:solidFill>
            </a:endParaRPr>
          </a:p>
        </p:txBody>
      </p:sp>
    </p:spTree>
    <p:extLst>
      <p:ext uri="{BB962C8B-B14F-4D97-AF65-F5344CB8AC3E}">
        <p14:creationId xmlns:p14="http://schemas.microsoft.com/office/powerpoint/2010/main" val="100025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5C28-8832-0B47-F6A4-C44B6401517B}"/>
              </a:ext>
            </a:extLst>
          </p:cNvPr>
          <p:cNvSpPr>
            <a:spLocks noGrp="1"/>
          </p:cNvSpPr>
          <p:nvPr>
            <p:ph type="title"/>
          </p:nvPr>
        </p:nvSpPr>
        <p:spPr>
          <a:xfrm>
            <a:off x="912333" y="298563"/>
            <a:ext cx="5183667" cy="6260873"/>
          </a:xfrm>
        </p:spPr>
        <p:txBody>
          <a:bodyPr/>
          <a:lstStyle/>
          <a:p>
            <a:r>
              <a:rPr lang="en-US" sz="1800" b="0" i="0" u="none" strike="noStrike" baseline="0" dirty="0">
                <a:solidFill>
                  <a:srgbClr val="271E31"/>
                </a:solidFill>
                <a:latin typeface="QuattrocentoSans"/>
              </a:rPr>
              <a:t>Mankind</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Man’s achievements</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All men are created equal</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The best man for the job</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Chairman</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Businessman</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Congressman</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Policeman</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Scienceman</a:t>
            </a:r>
            <a:br>
              <a:rPr lang="en-US" sz="1800" b="0" i="0" u="none" strike="noStrike" baseline="0" dirty="0">
                <a:solidFill>
                  <a:srgbClr val="271E31"/>
                </a:solidFill>
                <a:latin typeface="QuattrocentoSans"/>
              </a:rPr>
            </a:br>
            <a:endParaRPr lang="en-US" dirty="0"/>
          </a:p>
        </p:txBody>
      </p:sp>
      <p:sp>
        <p:nvSpPr>
          <p:cNvPr id="5" name="TextBox 4">
            <a:extLst>
              <a:ext uri="{FF2B5EF4-FFF2-40B4-BE49-F238E27FC236}">
                <a16:creationId xmlns:a16="http://schemas.microsoft.com/office/drawing/2014/main" id="{E3992D80-38E2-00E8-55C2-6AEB33A533E0}"/>
              </a:ext>
            </a:extLst>
          </p:cNvPr>
          <p:cNvSpPr txBox="1"/>
          <p:nvPr/>
        </p:nvSpPr>
        <p:spPr>
          <a:xfrm>
            <a:off x="6096000" y="1494872"/>
            <a:ext cx="5549389" cy="2862322"/>
          </a:xfrm>
          <a:prstGeom prst="rect">
            <a:avLst/>
          </a:prstGeom>
          <a:noFill/>
        </p:spPr>
        <p:txBody>
          <a:bodyPr wrap="square">
            <a:spAutoFit/>
          </a:bodyPr>
          <a:lstStyle/>
          <a:p>
            <a:pPr algn="ctr"/>
            <a:r>
              <a:rPr lang="en-US" sz="1800" b="0" i="0" u="none" strike="noStrike" baseline="0" dirty="0">
                <a:solidFill>
                  <a:srgbClr val="271E31"/>
                </a:solidFill>
                <a:latin typeface="QuattrocentoSans"/>
              </a:rPr>
              <a:t>• Humanity, human beings, people</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Human achievements</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All people are created equal</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The best person for the job</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Chair, head, chairperson</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Business executive, manager,</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businessperson</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Congressional representative</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Police officer</a:t>
            </a:r>
            <a:br>
              <a:rPr lang="en-US" sz="1800" b="0" i="0" u="none" strike="noStrike" baseline="0" dirty="0">
                <a:solidFill>
                  <a:srgbClr val="271E31"/>
                </a:solidFill>
                <a:latin typeface="QuattrocentoSans"/>
              </a:rPr>
            </a:br>
            <a:r>
              <a:rPr lang="en-US" sz="1800" b="0" i="0" u="none" strike="noStrike" baseline="0" dirty="0">
                <a:solidFill>
                  <a:srgbClr val="271E31"/>
                </a:solidFill>
                <a:latin typeface="QuattrocentoSans"/>
              </a:rPr>
              <a:t>• </a:t>
            </a:r>
            <a:r>
              <a:rPr lang="en-US" dirty="0">
                <a:solidFill>
                  <a:srgbClr val="271E31"/>
                </a:solidFill>
                <a:latin typeface="QuattrocentoSans"/>
              </a:rPr>
              <a:t>Scientist</a:t>
            </a:r>
            <a:endParaRPr lang="en-US" dirty="0"/>
          </a:p>
        </p:txBody>
      </p:sp>
    </p:spTree>
    <p:extLst>
      <p:ext uri="{BB962C8B-B14F-4D97-AF65-F5344CB8AC3E}">
        <p14:creationId xmlns:p14="http://schemas.microsoft.com/office/powerpoint/2010/main" val="350947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FE5-ED0A-DD4C-482B-53921FCFF521}"/>
              </a:ext>
            </a:extLst>
          </p:cNvPr>
          <p:cNvSpPr>
            <a:spLocks noGrp="1"/>
          </p:cNvSpPr>
          <p:nvPr>
            <p:ph type="title"/>
          </p:nvPr>
        </p:nvSpPr>
        <p:spPr>
          <a:xfrm>
            <a:off x="505409" y="233794"/>
            <a:ext cx="8647721" cy="1185045"/>
          </a:xfrm>
        </p:spPr>
        <p:txBody>
          <a:bodyPr/>
          <a:lstStyle/>
          <a:p>
            <a:r>
              <a:rPr lang="en-GB" dirty="0"/>
              <a:t>2. Interaction in the Learning Environment</a:t>
            </a:r>
            <a:endParaRPr lang="en-US" dirty="0"/>
          </a:p>
        </p:txBody>
      </p:sp>
      <p:sp>
        <p:nvSpPr>
          <p:cNvPr id="3" name="Content Placeholder 2">
            <a:extLst>
              <a:ext uri="{FF2B5EF4-FFF2-40B4-BE49-F238E27FC236}">
                <a16:creationId xmlns:a16="http://schemas.microsoft.com/office/drawing/2014/main" id="{B6242C6B-E7F8-E0EE-0399-C6022EC9B366}"/>
              </a:ext>
            </a:extLst>
          </p:cNvPr>
          <p:cNvSpPr>
            <a:spLocks noGrp="1"/>
          </p:cNvSpPr>
          <p:nvPr>
            <p:ph idx="10"/>
          </p:nvPr>
        </p:nvSpPr>
        <p:spPr>
          <a:xfrm>
            <a:off x="505409" y="1997242"/>
            <a:ext cx="3705644" cy="3537284"/>
          </a:xfrm>
        </p:spPr>
        <p:txBody>
          <a:bodyPr>
            <a:norm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Gender-responsive pedagogy is essential for addressing and correcting the gender imbalances in classroom interactions, particularly the unconscious biases and gender dynamics that influence how teachers engage with male and female students.</a:t>
            </a:r>
            <a:endParaRPr lang="en-US" dirty="0"/>
          </a:p>
        </p:txBody>
      </p:sp>
      <p:sp>
        <p:nvSpPr>
          <p:cNvPr id="6" name="TextBox 5">
            <a:extLst>
              <a:ext uri="{FF2B5EF4-FFF2-40B4-BE49-F238E27FC236}">
                <a16:creationId xmlns:a16="http://schemas.microsoft.com/office/drawing/2014/main" id="{00D6C0C5-39AF-898A-D240-47D643174577}"/>
              </a:ext>
            </a:extLst>
          </p:cNvPr>
          <p:cNvSpPr txBox="1"/>
          <p:nvPr/>
        </p:nvSpPr>
        <p:spPr>
          <a:xfrm>
            <a:off x="4720985" y="1418839"/>
            <a:ext cx="7262467" cy="5663089"/>
          </a:xfrm>
          <a:prstGeom prst="rect">
            <a:avLst/>
          </a:prstGeom>
          <a:noFill/>
        </p:spPr>
        <p:txBody>
          <a:bodyPr wrap="square">
            <a:spAutoFit/>
          </a:bodyPr>
          <a:lstStyle/>
          <a:p>
            <a:r>
              <a:rPr lang="en-US" sz="1400" b="1" dirty="0"/>
              <a:t>Equitable Distribution of Attention</a:t>
            </a:r>
          </a:p>
          <a:p>
            <a:pPr>
              <a:buFont typeface="Arial" panose="020B0604020202020204" pitchFamily="34" charset="0"/>
              <a:buChar char="•"/>
            </a:pPr>
            <a:r>
              <a:rPr lang="en-US" sz="1400" b="1" dirty="0"/>
              <a:t>Issue</a:t>
            </a:r>
            <a:r>
              <a:rPr lang="en-US" sz="1400" dirty="0"/>
              <a:t>: Teachers may unconsciously call on male students more frequently, wait longer for their responses, or give them more attention.</a:t>
            </a:r>
          </a:p>
          <a:p>
            <a:pPr>
              <a:buFont typeface="Arial" panose="020B0604020202020204" pitchFamily="34" charset="0"/>
              <a:buChar char="•"/>
            </a:pPr>
            <a:endParaRPr lang="en-US" sz="1400" dirty="0"/>
          </a:p>
          <a:p>
            <a:r>
              <a:rPr lang="en-US" sz="1400" b="1" dirty="0"/>
              <a:t>Training in Active Listening</a:t>
            </a:r>
          </a:p>
          <a:p>
            <a:pPr>
              <a:buFont typeface="Arial" panose="020B0604020202020204" pitchFamily="34" charset="0"/>
              <a:buChar char="•"/>
            </a:pPr>
            <a:r>
              <a:rPr lang="en-US" sz="1400" b="1" dirty="0"/>
              <a:t>Issue</a:t>
            </a:r>
            <a:r>
              <a:rPr lang="en-US" sz="1400" dirty="0"/>
              <a:t>: Teachers may unintentionally interrupt female students before they finish responding, which not only discourages their participation but can also signal to other students that their input is less valued.</a:t>
            </a:r>
          </a:p>
          <a:p>
            <a:pPr>
              <a:buFont typeface="Arial" panose="020B0604020202020204" pitchFamily="34" charset="0"/>
              <a:buChar char="•"/>
            </a:pPr>
            <a:endParaRPr lang="en-US" sz="1400" dirty="0"/>
          </a:p>
          <a:p>
            <a:r>
              <a:rPr lang="en-US" sz="1400" b="1" dirty="0"/>
              <a:t>Promoting Equal Participation in Group Work</a:t>
            </a:r>
          </a:p>
          <a:p>
            <a:pPr>
              <a:buFont typeface="Arial" panose="020B0604020202020204" pitchFamily="34" charset="0"/>
              <a:buChar char="•"/>
            </a:pPr>
            <a:r>
              <a:rPr lang="en-US" sz="1400" b="1" dirty="0"/>
              <a:t>Issue</a:t>
            </a:r>
            <a:r>
              <a:rPr lang="en-US" sz="1400" dirty="0"/>
              <a:t>: In group work, male students may tend to dominate discussions or leadership roles, while female students might take on supporting or passive roles.</a:t>
            </a:r>
          </a:p>
          <a:p>
            <a:endParaRPr lang="en-US" sz="1400" dirty="0"/>
          </a:p>
          <a:p>
            <a:r>
              <a:rPr lang="en-US" sz="1400" b="1" dirty="0"/>
              <a:t>Addressing Gender Stereotypes in Class Discussions</a:t>
            </a:r>
          </a:p>
          <a:p>
            <a:pPr>
              <a:buFont typeface="Arial" panose="020B0604020202020204" pitchFamily="34" charset="0"/>
              <a:buChar char="•"/>
            </a:pPr>
            <a:r>
              <a:rPr lang="en-US" sz="1400" b="1" dirty="0"/>
              <a:t>Issue</a:t>
            </a:r>
            <a:r>
              <a:rPr lang="en-US" sz="1400" dirty="0"/>
              <a:t>: Teachers may unconsciously attribute comments to male students more often, or give them more credit in discussions, reinforcing the stereotype that males are more intellectual or authoritative.</a:t>
            </a:r>
          </a:p>
          <a:p>
            <a:endParaRPr lang="en-US" sz="1400" dirty="0"/>
          </a:p>
          <a:p>
            <a:r>
              <a:rPr lang="en-US" sz="1400" b="1" dirty="0"/>
              <a:t>Creating Safe and Inclusive Spaces for Expression</a:t>
            </a:r>
          </a:p>
          <a:p>
            <a:pPr>
              <a:buFont typeface="Arial" panose="020B0604020202020204" pitchFamily="34" charset="0"/>
              <a:buChar char="•"/>
            </a:pPr>
            <a:r>
              <a:rPr lang="en-US" sz="1400" b="1" dirty="0"/>
              <a:t>Issue</a:t>
            </a:r>
            <a:r>
              <a:rPr lang="en-US" sz="1400" dirty="0"/>
              <a:t>: Female students may feel less confident or safe in expressing themselves in male-dominated subjects or discussions.</a:t>
            </a:r>
          </a:p>
          <a:p>
            <a:pPr>
              <a:buFont typeface="Arial" panose="020B0604020202020204" pitchFamily="34" charset="0"/>
              <a:buChar char="•"/>
            </a:pPr>
            <a:endParaRPr lang="en-US" sz="1400"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65653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F138-6C34-BB7D-A5F3-CC891A4E16AD}"/>
              </a:ext>
            </a:extLst>
          </p:cNvPr>
          <p:cNvSpPr>
            <a:spLocks noGrp="1"/>
          </p:cNvSpPr>
          <p:nvPr>
            <p:ph type="title"/>
          </p:nvPr>
        </p:nvSpPr>
        <p:spPr/>
        <p:txBody>
          <a:bodyPr>
            <a:normAutofit fontScale="90000"/>
          </a:bodyPr>
          <a:lstStyle/>
          <a:p>
            <a:r>
              <a:rPr lang="en-GB" dirty="0"/>
              <a:t>Case Study 1: Equitable Distribution of Attention</a:t>
            </a:r>
            <a:endParaRPr lang="en-US" dirty="0"/>
          </a:p>
        </p:txBody>
      </p:sp>
      <p:sp>
        <p:nvSpPr>
          <p:cNvPr id="3" name="Content Placeholder 2">
            <a:extLst>
              <a:ext uri="{FF2B5EF4-FFF2-40B4-BE49-F238E27FC236}">
                <a16:creationId xmlns:a16="http://schemas.microsoft.com/office/drawing/2014/main" id="{D6C07DFB-19FC-FD83-C907-92C8E424318A}"/>
              </a:ext>
            </a:extLst>
          </p:cNvPr>
          <p:cNvSpPr>
            <a:spLocks noGrp="1"/>
          </p:cNvSpPr>
          <p:nvPr>
            <p:ph idx="10"/>
          </p:nvPr>
        </p:nvSpPr>
        <p:spPr>
          <a:xfrm>
            <a:off x="314825" y="1902707"/>
            <a:ext cx="11656596" cy="4400550"/>
          </a:xfrm>
        </p:spPr>
        <p:txBody>
          <a:bodyPr>
            <a:normAutofit fontScale="70000" lnSpcReduction="20000"/>
          </a:bodyPr>
          <a:lstStyle/>
          <a:p>
            <a:r>
              <a:rPr lang="en-US" b="1" dirty="0"/>
              <a:t>Issue:</a:t>
            </a:r>
          </a:p>
          <a:p>
            <a:r>
              <a:rPr lang="en-US" dirty="0"/>
              <a:t>In a high school science class in Ho Chi Minh City, the teacher often finds male students volunteering to answer questions more frequently than female students. During class discussions, boys are called upon more often, given more time to respond, and their answers receive more praise. As a result, the girls become quieter and participate less, reinforcing the stereotype that boys are better at science.</a:t>
            </a:r>
          </a:p>
          <a:p>
            <a:r>
              <a:rPr lang="en-US" b="1" dirty="0"/>
              <a:t>How would Gender-Responsive Pedagogy respond?:</a:t>
            </a:r>
          </a:p>
          <a:p>
            <a:pPr>
              <a:buFont typeface="+mj-lt"/>
              <a:buAutoNum type="arabicPeriod"/>
            </a:pPr>
            <a:r>
              <a:rPr lang="en-US" b="1" dirty="0"/>
              <a:t>Participation Log</a:t>
            </a:r>
            <a:r>
              <a:rPr lang="en-US" dirty="0"/>
              <a:t>: The teacher begins to keep a simple log during each class, noting how many times male and female students are called upon and how much time is given for them to answer. This helps the teacher become more aware of the imbalance.</a:t>
            </a:r>
          </a:p>
          <a:p>
            <a:pPr>
              <a:buFont typeface="+mj-lt"/>
              <a:buAutoNum type="arabicPeriod"/>
            </a:pPr>
            <a:r>
              <a:rPr lang="en-US" b="1" dirty="0"/>
              <a:t>Group Responses</a:t>
            </a:r>
            <a:r>
              <a:rPr lang="en-US" dirty="0"/>
              <a:t>: For certain questions, the teacher divides the class into small groups, each containing an equal mix of boys and girls. This encourages collaboration and ensures that both genders contribute equally to the group’s response. The teacher also monitors group dynamics to make sure no single gender dominates the discussion.</a:t>
            </a:r>
          </a:p>
          <a:p>
            <a:pPr>
              <a:buFont typeface="+mj-lt"/>
              <a:buAutoNum type="arabicPeriod"/>
            </a:pPr>
            <a:r>
              <a:rPr lang="en-US" b="1" dirty="0"/>
              <a:t>Encouragement and Positive Reinforcement</a:t>
            </a:r>
            <a:r>
              <a:rPr lang="en-US" dirty="0"/>
              <a:t>: The teacher consciously makes an effort to provide equal encouragement and feedback to both boys and girls. When a female student answers a question, the teacher praises her for her effort and gives constructive feedback, helping to build her confidence in the subject.</a:t>
            </a:r>
          </a:p>
          <a:p>
            <a:pPr>
              <a:buFont typeface="+mj-lt"/>
              <a:buAutoNum type="arabicPeriod"/>
            </a:pPr>
            <a:r>
              <a:rPr lang="en-US" b="1" dirty="0"/>
              <a:t>Structured Waiting Time</a:t>
            </a:r>
            <a:r>
              <a:rPr lang="en-US" dirty="0"/>
              <a:t>: The teacher practices </a:t>
            </a:r>
            <a:r>
              <a:rPr lang="en-US" b="1" dirty="0"/>
              <a:t>structured waiting time</a:t>
            </a:r>
            <a:r>
              <a:rPr lang="en-US" dirty="0"/>
              <a:t> after asking a question. Instead of moving quickly to another student if a girl hesitates, the teacher gives her the same amount of time to think and respond as she would a male student, signaling that both genders are equally capable of answering challenging questions.</a:t>
            </a:r>
          </a:p>
          <a:p>
            <a:endParaRPr lang="en-US" dirty="0"/>
          </a:p>
        </p:txBody>
      </p:sp>
    </p:spTree>
    <p:extLst>
      <p:ext uri="{BB962C8B-B14F-4D97-AF65-F5344CB8AC3E}">
        <p14:creationId xmlns:p14="http://schemas.microsoft.com/office/powerpoint/2010/main" val="382926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081B-19E7-9CF7-31D8-E8AB15CC8004}"/>
              </a:ext>
            </a:extLst>
          </p:cNvPr>
          <p:cNvSpPr>
            <a:spLocks noGrp="1"/>
          </p:cNvSpPr>
          <p:nvPr>
            <p:ph type="title"/>
          </p:nvPr>
        </p:nvSpPr>
        <p:spPr/>
        <p:txBody>
          <a:bodyPr/>
          <a:lstStyle/>
          <a:p>
            <a:r>
              <a:rPr lang="en-GB" dirty="0"/>
              <a:t>Case Study 2: Creating Safe Spaces</a:t>
            </a:r>
            <a:endParaRPr lang="en-US" dirty="0"/>
          </a:p>
        </p:txBody>
      </p:sp>
      <p:sp>
        <p:nvSpPr>
          <p:cNvPr id="3" name="Content Placeholder 2">
            <a:extLst>
              <a:ext uri="{FF2B5EF4-FFF2-40B4-BE49-F238E27FC236}">
                <a16:creationId xmlns:a16="http://schemas.microsoft.com/office/drawing/2014/main" id="{D8F93332-A3A6-74D1-CA17-4236457D001B}"/>
              </a:ext>
            </a:extLst>
          </p:cNvPr>
          <p:cNvSpPr>
            <a:spLocks noGrp="1"/>
          </p:cNvSpPr>
          <p:nvPr>
            <p:ph idx="10"/>
          </p:nvPr>
        </p:nvSpPr>
        <p:spPr>
          <a:xfrm>
            <a:off x="568163" y="1997131"/>
            <a:ext cx="11623837" cy="4571619"/>
          </a:xfrm>
        </p:spPr>
        <p:txBody>
          <a:bodyPr>
            <a:normAutofit fontScale="47500" lnSpcReduction="20000"/>
          </a:bodyPr>
          <a:lstStyle/>
          <a:p>
            <a:r>
              <a:rPr lang="en-US" dirty="0"/>
              <a:t>In a high school STEM class in Hanoi, female students often remain quiet during discussions, especially when the topic involves complex math or physics problems. Male students tend to dominate the conversations, and girls may hesitate to express their thoughts due to fear of being wrong or judged, as STEM is often perceived as a male-dominated field in Vietnam.</a:t>
            </a:r>
          </a:p>
          <a:p>
            <a:r>
              <a:rPr lang="en-US" b="1" dirty="0"/>
              <a:t>Solution Using Gender-Responsive Pedagogy:</a:t>
            </a:r>
          </a:p>
          <a:p>
            <a:pPr>
              <a:buFont typeface="+mj-lt"/>
              <a:buAutoNum type="arabicPeriod"/>
            </a:pPr>
            <a:r>
              <a:rPr lang="en-US" b="1" dirty="0"/>
              <a:t>Encouraging Female Participation:</a:t>
            </a:r>
            <a:r>
              <a:rPr lang="en-US" dirty="0"/>
              <a:t> The teacher begins by openly encouraging female students to share their opinions in class discussions, particularly when the subject involves traditionally male-dominated areas like math and physics. During problem-solving sessions, the teacher specifically asks for female students’ perspectives, ensuring that their voices are heard.</a:t>
            </a:r>
          </a:p>
          <a:p>
            <a:pPr>
              <a:buFont typeface="+mj-lt"/>
              <a:buAutoNum type="arabicPeriod"/>
            </a:pPr>
            <a:r>
              <a:rPr lang="en-US" b="1" dirty="0"/>
              <a:t>Validating Contributions:</a:t>
            </a:r>
            <a:r>
              <a:rPr lang="en-US" dirty="0"/>
              <a:t> When a female student speaks up or presents an answer, the teacher provides positive, </a:t>
            </a:r>
            <a:r>
              <a:rPr lang="en-US" b="1" dirty="0"/>
              <a:t>constructive feedback</a:t>
            </a:r>
            <a:r>
              <a:rPr lang="en-US" dirty="0"/>
              <a:t>, emphasizing the value of her contribution. Even if her answer isn’t entirely correct, the teacher highlights what she did well, fostering a supportive atmosphere where making mistakes is seen as part of the learning process. For example, after a female student shares a solution, the teacher might say, </a:t>
            </a:r>
            <a:r>
              <a:rPr lang="en-US" i="1" dirty="0"/>
              <a:t>“That’s a great start, Mai. You’ve identified the correct approach. Let’s work through the next steps together.”</a:t>
            </a:r>
            <a:endParaRPr lang="en-US" dirty="0"/>
          </a:p>
          <a:p>
            <a:pPr>
              <a:buFont typeface="+mj-lt"/>
              <a:buAutoNum type="arabicPeriod"/>
            </a:pPr>
            <a:r>
              <a:rPr lang="en-US" b="1" dirty="0"/>
              <a:t>Creating Small Discussion Groups:</a:t>
            </a:r>
            <a:r>
              <a:rPr lang="en-US" dirty="0"/>
              <a:t> To further encourage participation, the teacher organizes </a:t>
            </a:r>
            <a:r>
              <a:rPr lang="en-US" b="1" dirty="0"/>
              <a:t>small-group discussions</a:t>
            </a:r>
            <a:r>
              <a:rPr lang="en-US" dirty="0"/>
              <a:t> with a balance of boys and girls. In these smaller settings, female students may feel less pressure and more comfortable expressing their thoughts. The teacher rotates leadership roles within each group, ensuring that girls take turns leading the discussions, which helps to build their confidence in STEM subjects.</a:t>
            </a:r>
          </a:p>
          <a:p>
            <a:pPr>
              <a:buFont typeface="+mj-lt"/>
              <a:buAutoNum type="arabicPeriod"/>
            </a:pPr>
            <a:r>
              <a:rPr lang="en-US" b="1" dirty="0"/>
              <a:t>Role Models and Success Stories:</a:t>
            </a:r>
            <a:r>
              <a:rPr lang="en-US" dirty="0"/>
              <a:t> The teacher also introduces examples of successful Vietnamese women in STEM fields, such as </a:t>
            </a:r>
            <a:r>
              <a:rPr lang="en-US" b="1" dirty="0"/>
              <a:t>Professor </a:t>
            </a:r>
            <a:r>
              <a:rPr lang="en-US" b="1" dirty="0" err="1"/>
              <a:t>Nguyễn</a:t>
            </a:r>
            <a:r>
              <a:rPr lang="en-US" b="1" dirty="0"/>
              <a:t> </a:t>
            </a:r>
            <a:r>
              <a:rPr lang="en-US" b="1" dirty="0" err="1"/>
              <a:t>Thị</a:t>
            </a:r>
            <a:r>
              <a:rPr lang="en-US" b="1" dirty="0"/>
              <a:t> Kim Thanh</a:t>
            </a:r>
            <a:r>
              <a:rPr lang="en-US" dirty="0"/>
              <a:t>, to inspire female students. By showcasing women who have excelled in science and technology, the teacher challenges the stereotype that STEM is only for men and shows girls that they can succeed in these fields.</a:t>
            </a:r>
          </a:p>
          <a:p>
            <a:pPr>
              <a:buFont typeface="+mj-lt"/>
              <a:buAutoNum type="arabicPeriod"/>
            </a:pPr>
            <a:r>
              <a:rPr lang="en-US" b="1" dirty="0"/>
              <a:t>Designated “Safe Space” for Questions:</a:t>
            </a:r>
            <a:r>
              <a:rPr lang="en-US" dirty="0"/>
              <a:t> The teacher establishes a </a:t>
            </a:r>
            <a:r>
              <a:rPr lang="en-US" b="1" dirty="0"/>
              <a:t>designated time at the end of each lesson</a:t>
            </a:r>
            <a:r>
              <a:rPr lang="en-US" dirty="0"/>
              <a:t> where students can anonymously submit questions or express concerns, especially those who may feel too shy to speak up during class. This anonymous space helps girls feel safer asking questions about topics they might be unsure of without the fear of embarrassment.</a:t>
            </a:r>
          </a:p>
          <a:p>
            <a:pPr>
              <a:buFont typeface="+mj-lt"/>
              <a:buAutoNum type="arabicPeriod"/>
            </a:pPr>
            <a:r>
              <a:rPr lang="en-US" b="1" dirty="0"/>
              <a:t>Supportive Peer Environment:</a:t>
            </a:r>
            <a:r>
              <a:rPr lang="en-US" dirty="0"/>
              <a:t> The teacher promotes a classroom culture where all students are encouraged to </a:t>
            </a:r>
            <a:r>
              <a:rPr lang="en-US" b="1" dirty="0"/>
              <a:t>support and listen</a:t>
            </a:r>
            <a:r>
              <a:rPr lang="en-US" dirty="0"/>
              <a:t> to each other’s contributions. When a female student speaks up, the teacher actively engages the whole class by asking, </a:t>
            </a:r>
            <a:r>
              <a:rPr lang="en-US" i="1" dirty="0"/>
              <a:t>“Who else can build on this idea?”</a:t>
            </a:r>
            <a:r>
              <a:rPr lang="en-US" dirty="0"/>
              <a:t> or </a:t>
            </a:r>
            <a:r>
              <a:rPr lang="en-US" i="1" dirty="0"/>
              <a:t>“What can we learn from this approach?”</a:t>
            </a:r>
            <a:r>
              <a:rPr lang="en-US" dirty="0"/>
              <a:t> This approach encourages boys to listen and respect female students' input, helping to create a more balanced and inclusive classroom dynamic.</a:t>
            </a:r>
          </a:p>
          <a:p>
            <a:endParaRPr lang="en-US" dirty="0"/>
          </a:p>
        </p:txBody>
      </p:sp>
    </p:spTree>
    <p:extLst>
      <p:ext uri="{BB962C8B-B14F-4D97-AF65-F5344CB8AC3E}">
        <p14:creationId xmlns:p14="http://schemas.microsoft.com/office/powerpoint/2010/main" val="4055030130"/>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954E08-A2C8-44D4-BABF-5531D0DF1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E25C0-66E9-4E74-9814-75E5D2A6CAB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FEDA63D-DE73-4ED5-BDF0-D3D9FD35E1E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{43138220-6822-4AA0-AB8D-25AEEA2AF56E}tf11158769_win32</Template>
  <TotalTime>1286</TotalTime>
  <Words>6879</Words>
  <Application>Microsoft Office PowerPoint</Application>
  <PresentationFormat>Widescreen</PresentationFormat>
  <Paragraphs>282</Paragraphs>
  <Slides>37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Aptos</vt:lpstr>
      <vt:lpstr>Arial</vt:lpstr>
      <vt:lpstr>Avenir Next LT Pro</vt:lpstr>
      <vt:lpstr>Calibri</vt:lpstr>
      <vt:lpstr>Goudy Old Style</vt:lpstr>
      <vt:lpstr>QuattrocentoSans</vt:lpstr>
      <vt:lpstr>Symbol</vt:lpstr>
      <vt:lpstr>Times New Roman</vt:lpstr>
      <vt:lpstr>Wingdings</vt:lpstr>
      <vt:lpstr>FrostyVTI</vt:lpstr>
      <vt:lpstr>Gender Sensitive Pedagogy and Teaching  Dr Melis Cin  27 September 2024</vt:lpstr>
      <vt:lpstr>What is Gender Sensitive Pedagogy and Teaching?</vt:lpstr>
      <vt:lpstr>What is Gender Sensitive Pedagogy and Teaching?</vt:lpstr>
      <vt:lpstr> 1. Gender Biased Language</vt:lpstr>
      <vt:lpstr>Is Doing like a girl bad thing?</vt:lpstr>
      <vt:lpstr>Mankind • Man’s achievements • All men are created equal • The best man for the job • Chairman • Businessman • Congressman • Policeman • Scienceman </vt:lpstr>
      <vt:lpstr>2. Interaction in the Learning Environment</vt:lpstr>
      <vt:lpstr>Case Study 1: Equitable Distribution of Attention</vt:lpstr>
      <vt:lpstr>Case Study 2: Creating Safe Spaces</vt:lpstr>
      <vt:lpstr>3. Lesson Planning</vt:lpstr>
      <vt:lpstr>Instructional Materials</vt:lpstr>
      <vt:lpstr>. Traditional Gender Roles in Textbooks and Visuals </vt:lpstr>
      <vt:lpstr>Gender Bias in Career Depictions </vt:lpstr>
      <vt:lpstr>Teaching Methodologies</vt:lpstr>
      <vt:lpstr>Example 1: Oral Herstory Project </vt:lpstr>
      <vt:lpstr>Example 2: Project-Based Learning with Real-World Gender Contexts </vt:lpstr>
      <vt:lpstr>PowerPoint Presentation</vt:lpstr>
      <vt:lpstr>4. Classroom Set up and Management</vt:lpstr>
      <vt:lpstr>Creating a Gender-Responsive Classroom in Vietnam </vt:lpstr>
      <vt:lpstr>PowerPoint Presentation</vt:lpstr>
      <vt:lpstr>Case Study 3</vt:lpstr>
      <vt:lpstr>PowerPoint Presentation</vt:lpstr>
      <vt:lpstr>PowerPoint Presentation</vt:lpstr>
      <vt:lpstr>How about Overcrowded classrooms?</vt:lpstr>
      <vt:lpstr>PowerPoint Presentation</vt:lpstr>
      <vt:lpstr>PowerPoint Presentation</vt:lpstr>
      <vt:lpstr>5. Engaging with School Community and Parents</vt:lpstr>
      <vt:lpstr>Engaging with Girls</vt:lpstr>
      <vt:lpstr>Engaging with Boys</vt:lpstr>
      <vt:lpstr>Engaging with Parents</vt:lpstr>
      <vt:lpstr>How do we ……..</vt:lpstr>
      <vt:lpstr>Case Study 4: Engaging with Community and Parents</vt:lpstr>
      <vt:lpstr>Case Study 5: </vt:lpstr>
      <vt:lpstr>How do we Create advocacy Gender Equality?</vt:lpstr>
      <vt:lpstr>How do we Create advocacy Gender Equality?</vt:lpstr>
      <vt:lpstr>How do we Create advocacy Gender Equality?</vt:lpstr>
      <vt:lpstr>Develop your own advocacy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Cin, Melis</dc:creator>
  <cp:lastModifiedBy>Cin, Melis</cp:lastModifiedBy>
  <cp:revision>3</cp:revision>
  <dcterms:created xsi:type="dcterms:W3CDTF">2024-09-18T19:13:05Z</dcterms:created>
  <dcterms:modified xsi:type="dcterms:W3CDTF">2024-09-19T19:53:58Z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